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859" r:id="rId3"/>
    <p:sldId id="1070" r:id="rId4"/>
    <p:sldId id="1072" r:id="rId5"/>
    <p:sldId id="1076" r:id="rId6"/>
    <p:sldId id="1098" r:id="rId7"/>
    <p:sldId id="1099" r:id="rId8"/>
    <p:sldId id="1079" r:id="rId9"/>
    <p:sldId id="1080" r:id="rId10"/>
    <p:sldId id="1081" r:id="rId11"/>
    <p:sldId id="1107" r:id="rId12"/>
    <p:sldId id="1109" r:id="rId13"/>
    <p:sldId id="1108" r:id="rId14"/>
    <p:sldId id="1085" r:id="rId15"/>
    <p:sldId id="1086" r:id="rId16"/>
    <p:sldId id="1087" r:id="rId17"/>
    <p:sldId id="1110" r:id="rId18"/>
    <p:sldId id="1111" r:id="rId19"/>
    <p:sldId id="1112" r:id="rId20"/>
    <p:sldId id="1113" r:id="rId21"/>
    <p:sldId id="1114" r:id="rId22"/>
    <p:sldId id="1088" r:id="rId23"/>
    <p:sldId id="1089" r:id="rId24"/>
    <p:sldId id="1105" r:id="rId25"/>
    <p:sldId id="1106" r:id="rId26"/>
    <p:sldId id="1115" r:id="rId27"/>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55"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E3F2E7"/>
    <a:srgbClr val="FFFFFF"/>
    <a:srgbClr val="FF0000"/>
    <a:srgbClr val="8DC369"/>
    <a:srgbClr val="009900"/>
    <a:srgbClr val="62812B"/>
    <a:srgbClr val="A0C83C"/>
    <a:srgbClr val="006C45"/>
    <a:srgbClr val="009B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2" d="100"/>
          <a:sy n="102" d="100"/>
        </p:scale>
        <p:origin x="258" y="114"/>
      </p:cViewPr>
      <p:guideLst>
        <p:guide orient="horz" pos="2155"/>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74"/>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notesMaster" Target="notesMasters/notesMaster1.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 第二册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1.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4.png"/><Relationship Id="rId1" Type="http://schemas.openxmlformats.org/officeDocument/2006/relationships/image" Target="../media/image23.png"/></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7.png"/><Relationship Id="rId3" Type="http://schemas.openxmlformats.org/officeDocument/2006/relationships/image" Target="../media/image26.png"/><Relationship Id="rId2" Type="http://schemas.openxmlformats.org/officeDocument/2006/relationships/image" Target="../media/image13.png"/><Relationship Id="rId1" Type="http://schemas.openxmlformats.org/officeDocument/2006/relationships/image" Target="../media/image25.png"/></Relationships>
</file>

<file path=ppt/slides/_rels/slide1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7.png"/><Relationship Id="rId2" Type="http://schemas.openxmlformats.org/officeDocument/2006/relationships/image" Target="../media/image15.png"/><Relationship Id="rId1"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0.png"/><Relationship Id="rId1"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2.png"/><Relationship Id="rId1" Type="http://schemas.openxmlformats.org/officeDocument/2006/relationships/image" Target="../media/image31.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3.pn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8.png"/><Relationship Id="rId1" Type="http://schemas.openxmlformats.org/officeDocument/2006/relationships/image" Target="../media/image37.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9.png"/></Relationships>
</file>

<file path=ppt/slides/_rels/slide21.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2.png"/><Relationship Id="rId3" Type="http://schemas.openxmlformats.org/officeDocument/2006/relationships/image" Target="../media/image13.png"/><Relationship Id="rId2" Type="http://schemas.openxmlformats.org/officeDocument/2006/relationships/image" Target="../media/image41.png"/><Relationship Id="rId1" Type="http://schemas.openxmlformats.org/officeDocument/2006/relationships/image" Target="../media/image40.pn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2.png"/><Relationship Id="rId2" Type="http://schemas.openxmlformats.org/officeDocument/2006/relationships/image" Target="../media/image43.png"/><Relationship Id="rId1" Type="http://schemas.openxmlformats.org/officeDocument/2006/relationships/image" Target="../media/image15.png"/></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6.png"/><Relationship Id="rId3" Type="http://schemas.openxmlformats.org/officeDocument/2006/relationships/image" Target="../media/image13.png"/><Relationship Id="rId2" Type="http://schemas.openxmlformats.org/officeDocument/2006/relationships/image" Target="../media/image45.png"/><Relationship Id="rId1" Type="http://schemas.openxmlformats.org/officeDocument/2006/relationships/image" Target="../media/image44.png"/></Relationships>
</file>

<file path=ppt/slides/_rels/slide2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49.png"/><Relationship Id="rId3" Type="http://schemas.openxmlformats.org/officeDocument/2006/relationships/image" Target="../media/image48.png"/><Relationship Id="rId2" Type="http://schemas.openxmlformats.org/officeDocument/2006/relationships/image" Target="../media/image15.png"/><Relationship Id="rId1" Type="http://schemas.openxmlformats.org/officeDocument/2006/relationships/image" Target="../media/image47.png"/></Relationships>
</file>

<file path=ppt/slides/_rels/slide2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image" Target="../media/image50.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6.png"/><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png"/><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0.png"/><Relationship Id="rId1"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安培力</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与洛伦兹力</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3.</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带电粒子在匀强磁场中的运动</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磁场方向不确定形成多解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有些题目只已知磁感应强度的大小，而不知其方向，此时必须要考虑磁感应强度方向不确定而形成的多解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如图乙所示，带正电粒子以速度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垂直进入匀强磁场，如磁场方向垂直纸面向里，其轨迹为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，如磁场方向垂直纸面向外，其轨迹为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ca482.jpg" descr="id:2147490460;FounderCES"/>
          <p:cNvPicPr/>
          <p:nvPr/>
        </p:nvPicPr>
        <p:blipFill>
          <a:blip r:embed="rId1"/>
          <a:stretch>
            <a:fillRect/>
          </a:stretch>
        </p:blipFill>
        <p:spPr>
          <a:xfrm>
            <a:off x="4771630" y="3212976"/>
            <a:ext cx="2664296" cy="1678934"/>
          </a:xfrm>
          <a:prstGeom prst="rect">
            <a:avLst/>
          </a:prstGeom>
        </p:spPr>
      </p:pic>
      <p:sp>
        <p:nvSpPr>
          <p:cNvPr id="5" name="矩形 4"/>
          <p:cNvSpPr/>
          <p:nvPr/>
        </p:nvSpPr>
        <p:spPr>
          <a:xfrm>
            <a:off x="6103778" y="4727276"/>
            <a:ext cx="494046" cy="646331"/>
          </a:xfrm>
          <a:prstGeom prst="rect">
            <a:avLst/>
          </a:prstGeom>
        </p:spPr>
        <p:txBody>
          <a:bodyPr wrap="none">
            <a:spAutoFit/>
          </a:bodyPr>
          <a:lstStyle/>
          <a:p>
            <a:pPr algn="ctr">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临界状态不唯一形成多解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带电粒子在洛伦兹力作用下穿过有界磁场时，由于粒子运动轨迹是圆弧，因此，它可能从侧边界飞出，也可能转过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180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从入射边界反向飞出，从而形成多解，如图丙所示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ca483.jpg" descr="id:2147490467;FounderCES"/>
          <p:cNvPicPr/>
          <p:nvPr/>
        </p:nvPicPr>
        <p:blipFill>
          <a:blip r:embed="rId1"/>
          <a:stretch>
            <a:fillRect/>
          </a:stretch>
        </p:blipFill>
        <p:spPr>
          <a:xfrm>
            <a:off x="5447134" y="2924944"/>
            <a:ext cx="1750104" cy="2170536"/>
          </a:xfrm>
          <a:prstGeom prst="rect">
            <a:avLst/>
          </a:prstGeom>
        </p:spPr>
      </p:pic>
      <p:sp>
        <p:nvSpPr>
          <p:cNvPr id="5" name="矩形 4"/>
          <p:cNvSpPr/>
          <p:nvPr/>
        </p:nvSpPr>
        <p:spPr>
          <a:xfrm>
            <a:off x="6023198" y="5013176"/>
            <a:ext cx="494046" cy="646331"/>
          </a:xfrm>
          <a:prstGeom prst="rect">
            <a:avLst/>
          </a:prstGeom>
        </p:spPr>
        <p:txBody>
          <a:bodyPr wrap="none">
            <a:spAutoFit/>
          </a:bodyPr>
          <a:lstStyle/>
          <a:p>
            <a:pPr algn="ctr">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丙</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6776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运动的周期性形成多解</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带电粒子在部分是电场、部分是磁场的空间中运动时，运动往往具有往复性，从而形成多解，如图丁所示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ca484.jpg" descr="id:2147490474;FounderCES"/>
          <p:cNvPicPr/>
          <p:nvPr/>
        </p:nvPicPr>
        <p:blipFill>
          <a:blip r:embed="rId1"/>
          <a:stretch>
            <a:fillRect/>
          </a:stretch>
        </p:blipFill>
        <p:spPr>
          <a:xfrm>
            <a:off x="3646934" y="4088652"/>
            <a:ext cx="2232248" cy="1744969"/>
          </a:xfrm>
          <a:prstGeom prst="rect">
            <a:avLst/>
          </a:prstGeom>
        </p:spPr>
      </p:pic>
      <p:sp>
        <p:nvSpPr>
          <p:cNvPr id="5" name="矩形 4"/>
          <p:cNvSpPr/>
          <p:nvPr/>
        </p:nvSpPr>
        <p:spPr>
          <a:xfrm>
            <a:off x="4488603" y="5949507"/>
            <a:ext cx="494046" cy="646331"/>
          </a:xfrm>
          <a:prstGeom prst="rect">
            <a:avLst/>
          </a:prstGeom>
        </p:spPr>
        <p:txBody>
          <a:bodyPr wrap="none">
            <a:spAutoFit/>
          </a:bodyPr>
          <a:lstStyle/>
          <a:p>
            <a:pPr algn="ctr">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丁</a:t>
            </a:r>
            <a:endParaRPr lang="zh-CN" altLang="zh-CN" sz="1050" dirty="0">
              <a:solidFill>
                <a:srgbClr val="000000"/>
              </a:solidFill>
              <a:cs typeface="Times New Roman" panose="02020603050405020304" pitchFamily="18" charset="0"/>
            </a:endParaRPr>
          </a:p>
        </p:txBody>
      </p:sp>
      <p:sp>
        <p:nvSpPr>
          <p:cNvPr id="7" name="内容占位符 1"/>
          <p:cNvSpPr txBox="1"/>
          <p:nvPr/>
        </p:nvSpPr>
        <p:spPr bwMode="auto">
          <a:xfrm>
            <a:off x="360854" y="2420888"/>
            <a:ext cx="11485848" cy="1667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速度大小不确定形成多解</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带电粒子的速度方向确定，但大小不确定，则半径大小不确定，带电粒子的运动轨迹不同，如图戊所示</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8" name="ca535.jpg" descr="id:2147490481;FounderCES"/>
          <p:cNvPicPr/>
          <p:nvPr/>
        </p:nvPicPr>
        <p:blipFill>
          <a:blip r:embed="rId2"/>
          <a:stretch>
            <a:fillRect/>
          </a:stretch>
        </p:blipFill>
        <p:spPr>
          <a:xfrm>
            <a:off x="6599262" y="3812587"/>
            <a:ext cx="1722864" cy="2208701"/>
          </a:xfrm>
          <a:prstGeom prst="rect">
            <a:avLst/>
          </a:prstGeom>
        </p:spPr>
      </p:pic>
      <p:sp>
        <p:nvSpPr>
          <p:cNvPr id="9" name="矩形 8"/>
          <p:cNvSpPr/>
          <p:nvPr/>
        </p:nvSpPr>
        <p:spPr>
          <a:xfrm>
            <a:off x="7213671" y="5984641"/>
            <a:ext cx="494046" cy="646331"/>
          </a:xfrm>
          <a:prstGeom prst="rect">
            <a:avLst/>
          </a:prstGeom>
        </p:spPr>
        <p:txBody>
          <a:bodyPr wrap="none">
            <a:spAutoFit/>
          </a:bodyPr>
          <a:lstStyle/>
          <a:p>
            <a:pPr algn="ctr">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戊</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8830696" cy="1684244"/>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图所示，宽度为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的有界匀强磁场，磁感应强度为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是磁场的左、右两条边界线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现有一质量为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、电荷量为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的带电粒子沿图示方向垂直射入磁场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要使粒子不能从右边界</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射出，求粒子入射速率的最大值</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24典例2.eps" descr="id:2147489984;FounderCES"/>
          <p:cNvPicPr/>
          <p:nvPr/>
        </p:nvPicPr>
        <p:blipFill>
          <a:blip r:embed="rId1"/>
          <a:stretch>
            <a:fillRect/>
          </a:stretch>
        </p:blipFill>
        <p:spPr>
          <a:xfrm>
            <a:off x="449985" y="908720"/>
            <a:ext cx="1032891" cy="333149"/>
          </a:xfrm>
          <a:prstGeom prst="rect">
            <a:avLst/>
          </a:prstGeom>
        </p:spPr>
      </p:pic>
      <p:pic>
        <p:nvPicPr>
          <p:cNvPr id="4" name="24答案.eps" descr="id:2147489956;FounderCES"/>
          <p:cNvPicPr/>
          <p:nvPr/>
        </p:nvPicPr>
        <p:blipFill>
          <a:blip r:embed="rId2"/>
          <a:stretch>
            <a:fillRect/>
          </a:stretch>
        </p:blipFill>
        <p:spPr>
          <a:xfrm>
            <a:off x="478530" y="3360195"/>
            <a:ext cx="826824" cy="295189"/>
          </a:xfrm>
          <a:prstGeom prst="rect">
            <a:avLst/>
          </a:prstGeom>
        </p:spPr>
      </p:pic>
      <mc:AlternateContent xmlns:mc="http://schemas.openxmlformats.org/markup-compatibility/2006">
        <mc:Choice xmlns:a14="http://schemas.microsoft.com/office/drawing/2010/main" Requires="a14">
          <p:sp>
            <p:nvSpPr>
              <p:cNvPr id="5" name="矩形 4"/>
              <p:cNvSpPr/>
              <p:nvPr/>
            </p:nvSpPr>
            <p:spPr>
              <a:xfrm>
                <a:off x="1482876" y="2852936"/>
                <a:ext cx="6710620" cy="958532"/>
              </a:xfrm>
              <a:prstGeom prst="rect">
                <a:avLst/>
              </a:prstGeom>
            </p:spPr>
            <p:txBody>
              <a:bodyPr wrap="none">
                <a:spAutoFit/>
              </a:bodyPr>
              <a:lstStyle/>
              <a:p>
                <a:pPr algn="just">
                  <a:lnSpc>
                    <a:spcPct val="150000"/>
                  </a:lnSpc>
                  <a:spcAft>
                    <a:spcPts val="0"/>
                  </a:spcAft>
                </a:pPr>
                <a14:m>
                  <m:oMath xmlns:m="http://schemas.openxmlformats.org/officeDocument/2006/math">
                    <m:f>
                      <m:fPr>
                        <m:ctrlPr>
                          <a:rPr lang="zh-CN" altLang="zh-CN" sz="2400"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400">
                            <a:solidFill>
                              <a:srgbClr val="000000"/>
                            </a:solidFill>
                            <a:latin typeface="宋体" panose="02010600030101010101" pitchFamily="2" charset="-122"/>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𝟐</m:t>
                        </m:r>
                        <m:r>
                          <a:rPr lang="en-US" altLang="zh-CN" sz="2400">
                            <a:solidFill>
                              <a:srgbClr val="000000"/>
                            </a:solidFill>
                            <a:latin typeface="Cambria Math" panose="02040503050406030204" pitchFamily="18" charset="0"/>
                            <a:cs typeface="Times New Roman" panose="02020603050405020304" pitchFamily="18" charset="0"/>
                          </a:rPr>
                          <m:t>+</m:t>
                        </m:r>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𝟐</m:t>
                            </m:r>
                          </m:e>
                        </m:rad>
                        <m:r>
                          <m:rPr>
                            <m:nor/>
                          </m:rPr>
                          <a:rPr lang="en-US" altLang="zh-CN" sz="2400">
                            <a:solidFill>
                              <a:srgbClr val="000000"/>
                            </a:solidFill>
                            <a:latin typeface="宋体" panose="02010600030101010101" pitchFamily="2" charset="-122"/>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𝑩𝒒𝒅</m:t>
                        </m:r>
                      </m:num>
                      <m:den>
                        <m:r>
                          <a:rPr lang="en-US" altLang="zh-CN" sz="2400" i="1">
                            <a:solidFill>
                              <a:srgbClr val="000000"/>
                            </a:solidFill>
                            <a:latin typeface="Cambria Math" panose="02040503050406030204" pitchFamily="18" charset="0"/>
                            <a:cs typeface="Times New Roman" panose="02020603050405020304" pitchFamily="18" charset="0"/>
                          </a:rPr>
                          <m:t>𝒎</m:t>
                        </m:r>
                      </m:den>
                    </m:f>
                  </m:oMath>
                </a14:m>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i="1" dirty="0">
                    <a:solidFill>
                      <a:srgbClr val="000000"/>
                    </a:solidFill>
                    <a:cs typeface="Times New Roman" panose="02020603050405020304" pitchFamily="18" charset="0"/>
                  </a:rPr>
                  <a:t>q</a:t>
                </a:r>
                <a:r>
                  <a:rPr lang="zh-CN" altLang="zh-CN" sz="2400" dirty="0">
                    <a:solidFill>
                      <a:srgbClr val="000000"/>
                    </a:solidFill>
                    <a:ea typeface="楷体" panose="02010609060101010101" pitchFamily="49" charset="-122"/>
                    <a:cs typeface="Times New Roman" panose="02020603050405020304" pitchFamily="18" charset="0"/>
                  </a:rPr>
                  <a:t>为正电荷</a:t>
                </a:r>
                <a:r>
                  <a:rPr lang="en-US" altLang="zh-CN" sz="2400" dirty="0">
                    <a:solidFill>
                      <a:srgbClr val="000000"/>
                    </a:solidFill>
                    <a:latin typeface="宋体" panose="02010600030101010101" pitchFamily="2" charset="-122"/>
                    <a:cs typeface="Times New Roman" panose="02020603050405020304" pitchFamily="18" charset="0"/>
                  </a:rPr>
                  <a:t>)</a:t>
                </a:r>
                <a:r>
                  <a:rPr lang="zh-CN" altLang="zh-CN" sz="2400" dirty="0">
                    <a:solidFill>
                      <a:srgbClr val="000000"/>
                    </a:solidFill>
                    <a:ea typeface="楷体" panose="02010609060101010101" pitchFamily="49" charset="-122"/>
                    <a:cs typeface="Times New Roman" panose="02020603050405020304" pitchFamily="18" charset="0"/>
                  </a:rPr>
                  <a:t>或</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400">
                            <a:solidFill>
                              <a:srgbClr val="000000"/>
                            </a:solidFill>
                            <a:latin typeface="宋体" panose="02010600030101010101" pitchFamily="2" charset="-122"/>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𝟐</m:t>
                        </m:r>
                        <m:r>
                          <a:rPr lang="en-US" altLang="zh-CN" sz="2400" b="1" i="1" smtClean="0">
                            <a:solidFill>
                              <a:srgbClr val="000000"/>
                            </a:solidFill>
                            <a:latin typeface="Cambria Math" panose="02040503050406030204" pitchFamily="18" charset="0"/>
                            <a:cs typeface="Times New Roman" panose="02020603050405020304" pitchFamily="18" charset="0"/>
                          </a:rPr>
                          <m:t>−</m:t>
                        </m:r>
                        <m:rad>
                          <m:radPr>
                            <m:degHide m:val="on"/>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400" i="1">
                                <a:solidFill>
                                  <a:srgbClr val="000000"/>
                                </a:solidFill>
                                <a:latin typeface="Cambria Math" panose="02040503050406030204" pitchFamily="18" charset="0"/>
                                <a:cs typeface="Times New Roman" panose="02020603050405020304" pitchFamily="18" charset="0"/>
                              </a:rPr>
                              <m:t>𝟐</m:t>
                            </m:r>
                          </m:e>
                        </m:rad>
                        <m:r>
                          <m:rPr>
                            <m:nor/>
                          </m:rPr>
                          <a:rPr lang="en-US" altLang="zh-CN" sz="2400">
                            <a:solidFill>
                              <a:srgbClr val="000000"/>
                            </a:solidFill>
                            <a:latin typeface="宋体" panose="02010600030101010101" pitchFamily="2" charset="-122"/>
                            <a:cs typeface="Times New Roman" panose="02020603050405020304" pitchFamily="18" charset="0"/>
                          </a:rPr>
                          <m:t>)</m:t>
                        </m:r>
                        <m:r>
                          <a:rPr lang="en-US" altLang="zh-CN" sz="2400" i="1">
                            <a:solidFill>
                              <a:srgbClr val="000000"/>
                            </a:solidFill>
                            <a:latin typeface="Cambria Math" panose="02040503050406030204" pitchFamily="18" charset="0"/>
                            <a:cs typeface="Times New Roman" panose="02020603050405020304" pitchFamily="18" charset="0"/>
                          </a:rPr>
                          <m:t>𝑩𝒒𝒅</m:t>
                        </m:r>
                      </m:num>
                      <m:den>
                        <m:r>
                          <a:rPr lang="en-US" altLang="zh-CN" sz="2400" i="1">
                            <a:solidFill>
                              <a:srgbClr val="000000"/>
                            </a:solidFill>
                            <a:latin typeface="Cambria Math" panose="02040503050406030204" pitchFamily="18" charset="0"/>
                            <a:cs typeface="Times New Roman" panose="02020603050405020304" pitchFamily="18" charset="0"/>
                          </a:rPr>
                          <m:t>𝒎</m:t>
                        </m:r>
                      </m:den>
                    </m:f>
                  </m:oMath>
                </a14:m>
                <a:r>
                  <a:rPr lang="en-US" altLang="zh-CN" sz="2400" dirty="0">
                    <a:solidFill>
                      <a:srgbClr val="000000"/>
                    </a:solidFill>
                    <a:latin typeface="宋体" panose="02010600030101010101" pitchFamily="2" charset="-122"/>
                    <a:cs typeface="Times New Roman" panose="02020603050405020304" pitchFamily="18" charset="0"/>
                  </a:rPr>
                  <a:t>(</a:t>
                </a:r>
                <a:r>
                  <a:rPr lang="en-US" altLang="zh-CN" sz="2400" i="1" dirty="0">
                    <a:solidFill>
                      <a:srgbClr val="000000"/>
                    </a:solidFill>
                    <a:cs typeface="Times New Roman" panose="02020603050405020304" pitchFamily="18" charset="0"/>
                  </a:rPr>
                  <a:t>q</a:t>
                </a:r>
                <a:r>
                  <a:rPr lang="zh-CN" altLang="zh-CN" sz="2400" dirty="0">
                    <a:solidFill>
                      <a:srgbClr val="000000"/>
                    </a:solidFill>
                    <a:ea typeface="楷体" panose="02010609060101010101" pitchFamily="49" charset="-122"/>
                    <a:cs typeface="Times New Roman" panose="02020603050405020304" pitchFamily="18" charset="0"/>
                  </a:rPr>
                  <a:t>为负电荷</a:t>
                </a:r>
                <a:r>
                  <a:rPr lang="en-US" altLang="zh-CN" sz="2400" dirty="0">
                    <a:solidFill>
                      <a:srgbClr val="000000"/>
                    </a:solidFill>
                    <a:latin typeface="宋体" panose="02010600030101010101" pitchFamily="2" charset="-122"/>
                    <a:cs typeface="Times New Roman" panose="02020603050405020304" pitchFamily="18" charset="0"/>
                  </a:rPr>
                  <a:t>)</a:t>
                </a:r>
                <a:endParaRPr lang="zh-CN" altLang="zh-CN" sz="1050" dirty="0">
                  <a:solidFill>
                    <a:srgbClr val="000000"/>
                  </a:solidFill>
                  <a:cs typeface="Times New Roman" panose="02020603050405020304" pitchFamily="18" charset="0"/>
                </a:endParaRPr>
              </a:p>
            </p:txBody>
          </p:sp>
        </mc:Choice>
        <mc:Fallback>
          <p:sp>
            <p:nvSpPr>
              <p:cNvPr id="5" name="矩形 4"/>
              <p:cNvSpPr>
                <a:spLocks noRot="1" noChangeAspect="1" noMove="1" noResize="1" noEditPoints="1" noAdjustHandles="1" noChangeArrowheads="1" noChangeShapeType="1" noTextEdit="1"/>
              </p:cNvSpPr>
              <p:nvPr/>
            </p:nvSpPr>
            <p:spPr>
              <a:xfrm>
                <a:off x="1482876" y="2852936"/>
                <a:ext cx="6710620" cy="958532"/>
              </a:xfrm>
              <a:prstGeom prst="rect">
                <a:avLst/>
              </a:prstGeom>
              <a:blipFill rotWithShape="1">
                <a:blip r:embed="rId3"/>
                <a:stretch>
                  <a:fillRect l="-2" t="-54" r="1" b="-1437"/>
                </a:stretch>
              </a:blipFill>
            </p:spPr>
            <p:txBody>
              <a:bodyPr/>
              <a:lstStyle/>
              <a:p>
                <a:r>
                  <a:rPr lang="zh-CN" altLang="en-US">
                    <a:noFill/>
                  </a:rPr>
                  <a:t> </a:t>
                </a:r>
              </a:p>
            </p:txBody>
          </p:sp>
        </mc:Fallback>
      </mc:AlternateContent>
      <p:pic>
        <p:nvPicPr>
          <p:cNvPr id="6" name="xcz1.jpg" descr="id:2147490488;FounderCES"/>
          <p:cNvPicPr/>
          <p:nvPr/>
        </p:nvPicPr>
        <p:blipFill>
          <a:blip r:embed="rId4"/>
          <a:stretch>
            <a:fillRect/>
          </a:stretch>
        </p:blipFill>
        <p:spPr>
          <a:xfrm>
            <a:off x="9402423" y="1212863"/>
            <a:ext cx="1584176" cy="35016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932170"/>
              </a:xfrm>
            </p:spPr>
            <p:txBody>
              <a:bodyPr/>
              <a:lstStyle/>
              <a:p>
                <a:pPr hangingPunct="0">
                  <a:spcAft>
                    <a:spcPts val="0"/>
                  </a:spcAft>
                </a:pPr>
                <a:r>
                  <a:rPr lang="en-US"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题目</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中只给出粒子</a:t>
                </a:r>
                <a:r>
                  <a:rPr lang="en-US" altLang="zh-CN" sz="2200"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电荷量为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sz="2200"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未说明粒子带哪种电荷</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所以需要分情况讨论</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为正电荷</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轨迹为如图所示的上方与</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NN'</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相切的</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圆弧</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则轨迹半径</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sz="2000" b="1" i="1" dirty="0">
                            <a:solidFill>
                              <a:srgbClr val="000000"/>
                            </a:solidFill>
                            <a:latin typeface="Book Antiqua" panose="02040602050305030304" pitchFamily="18" charset="0"/>
                            <a:cs typeface="Times New Roman" panose="02020603050405020304" pitchFamily="18" charset="0"/>
                          </a:rPr>
                          <m:t>v</m:t>
                        </m:r>
                        <m:r>
                          <m:rPr>
                            <m:nor/>
                          </m:rPr>
                          <a:rPr lang="zh-CN" altLang="en-US" sz="2000" dirty="0">
                            <a:latin typeface="Cambria Math" panose="02040503050406030204" pitchFamily="18" charset="0"/>
                          </a:rPr>
                          <m:t> </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又因为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45</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ad>
                          <m:radPr>
                            <m:degHide m:val="on"/>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𝑩𝒒𝒅</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为负电荷</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轨迹为如图所示的下方与</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NN'</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相切的</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圆弧</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轨迹半径</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sz="2000" b="1" i="1" dirty="0">
                            <a:solidFill>
                              <a:srgbClr val="000000"/>
                            </a:solidFill>
                            <a:latin typeface="Book Antiqua" panose="02040602050305030304" pitchFamily="18" charset="0"/>
                            <a:cs typeface="Times New Roman" panose="02020603050405020304" pitchFamily="18" charset="0"/>
                          </a:rPr>
                          <m:t>v</m:t>
                        </m:r>
                        <m:r>
                          <m:rPr>
                            <m:nor/>
                          </m:rPr>
                          <a:rPr lang="zh-CN" altLang="en-US" sz="2000" dirty="0">
                            <a:latin typeface="Cambria Math" panose="02040503050406030204" pitchFamily="18" charset="0"/>
                          </a:rPr>
                          <m:t> </m:t>
                        </m:r>
                        <m:r>
                          <m:rPr>
                            <m:nor/>
                          </m:rP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又因为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45</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sz="2200"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ad>
                          <m:radPr>
                            <m:degHide m:val="on"/>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𝑩𝒒𝒅</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即入射速率的最大值为</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ad>
                          <m:radPr>
                            <m:degHide m:val="on"/>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𝑩𝒒𝒅</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为正电荷</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a:t>
                </a:r>
                <a14:m>
                  <m:oMath xmlns:m="http://schemas.openxmlformats.org/officeDocument/2006/math">
                    <m:f>
                      <m:fPr>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sz="2200"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ad>
                          <m:radPr>
                            <m:degHide m:val="on"/>
                            <m:ctrlPr>
                              <a:rPr lang="zh-CN" altLang="zh-CN" sz="22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r>
                          <m:rPr>
                            <m:nor/>
                          </m:rPr>
                          <a:rPr lang="en-US" altLang="zh-CN" sz="2200"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𝑩𝒒𝒅</m:t>
                        </m:r>
                      </m:num>
                      <m:den>
                        <m:r>
                          <a:rPr lang="en-US" altLang="zh-CN" sz="22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为负电荷</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932170"/>
              </a:xfrm>
              <a:blipFill rotWithShape="1">
                <a:blip r:embed="rId1"/>
                <a:stretch>
                  <a:fillRect l="-2" t="-11" r="1" b="11"/>
                </a:stretch>
              </a:blipFill>
            </p:spPr>
            <p:txBody>
              <a:bodyPr/>
              <a:lstStyle/>
              <a:p>
                <a:r>
                  <a:rPr lang="zh-CN" altLang="en-US">
                    <a:noFill/>
                  </a:rPr>
                  <a:t> </a:t>
                </a:r>
              </a:p>
            </p:txBody>
          </p:sp>
        </mc:Fallback>
      </mc:AlternateContent>
      <p:pic>
        <p:nvPicPr>
          <p:cNvPr id="4" name="24解析.eps" descr="id:2147489949;FounderCES"/>
          <p:cNvPicPr/>
          <p:nvPr/>
        </p:nvPicPr>
        <p:blipFill>
          <a:blip r:embed="rId2"/>
          <a:stretch>
            <a:fillRect/>
          </a:stretch>
        </p:blipFill>
        <p:spPr>
          <a:xfrm>
            <a:off x="497192" y="927382"/>
            <a:ext cx="826824" cy="295189"/>
          </a:xfrm>
          <a:prstGeom prst="rect">
            <a:avLst/>
          </a:prstGeom>
        </p:spPr>
      </p:pic>
      <p:pic>
        <p:nvPicPr>
          <p:cNvPr id="5" name="xcz1.jpg" descr="id:2147490488;FounderCES"/>
          <p:cNvPicPr/>
          <p:nvPr/>
        </p:nvPicPr>
        <p:blipFill>
          <a:blip r:embed="rId3">
            <a:clrChange>
              <a:clrFrom>
                <a:srgbClr val="FFFFFE"/>
              </a:clrFrom>
              <a:clrTo>
                <a:srgbClr val="FFFFFE">
                  <a:alpha val="0"/>
                </a:srgbClr>
              </a:clrTo>
            </a:clrChange>
          </a:blip>
          <a:stretch>
            <a:fillRect/>
          </a:stretch>
        </p:blipFill>
        <p:spPr>
          <a:xfrm>
            <a:off x="10127654" y="2564904"/>
            <a:ext cx="1584176" cy="3501692"/>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带电粒子</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在有界磁场中的运动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直线边界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带电粒子进出磁场具有对称性，射入和射出磁场时，速度与边界的夹角大小相等，如图所示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要点3.eps" descr="id:2147490033;FounderCES"/>
          <p:cNvPicPr/>
          <p:nvPr/>
        </p:nvPicPr>
        <p:blipFill>
          <a:blip r:embed="rId1"/>
          <a:stretch>
            <a:fillRect/>
          </a:stretch>
        </p:blipFill>
        <p:spPr>
          <a:xfrm>
            <a:off x="478582" y="908720"/>
            <a:ext cx="980430" cy="344346"/>
          </a:xfrm>
          <a:prstGeom prst="rect">
            <a:avLst/>
          </a:prstGeom>
        </p:spPr>
      </p:pic>
      <p:pic>
        <p:nvPicPr>
          <p:cNvPr id="5" name="图片 4"/>
          <p:cNvPicPr>
            <a:picLocks noChangeAspect="1"/>
          </p:cNvPicPr>
          <p:nvPr/>
        </p:nvPicPr>
        <p:blipFill>
          <a:blip r:embed="rId2"/>
          <a:stretch>
            <a:fillRect/>
          </a:stretch>
        </p:blipFill>
        <p:spPr>
          <a:xfrm>
            <a:off x="2456082" y="2852936"/>
            <a:ext cx="7295391" cy="1454232"/>
          </a:xfrm>
          <a:prstGeom prst="rect">
            <a:avLst/>
          </a:prstGeom>
        </p:spPr>
      </p:pic>
      <p:sp>
        <p:nvSpPr>
          <p:cNvPr id="7" name="矩形 6"/>
          <p:cNvSpPr/>
          <p:nvPr/>
        </p:nvSpPr>
        <p:spPr>
          <a:xfrm>
            <a:off x="3366242" y="4307168"/>
            <a:ext cx="5493812" cy="576248"/>
          </a:xfrm>
          <a:prstGeom prst="rect">
            <a:avLst/>
          </a:prstGeom>
        </p:spPr>
        <p:txBody>
          <a:bodyPr wrap="none">
            <a:spAutoFit/>
          </a:bodyPr>
          <a:lstStyle/>
          <a:p>
            <a:pPr algn="just">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图</a:t>
            </a:r>
            <a:r>
              <a:rPr lang="en-US" altLang="zh-CN" sz="2400" dirty="0" smtClean="0">
                <a:solidFill>
                  <a:srgbClr val="000000"/>
                </a:solidFill>
                <a:cs typeface="Times New Roman" panose="02020603050405020304" pitchFamily="18" charset="0"/>
              </a:rPr>
              <a:t>1                         </a:t>
            </a:r>
            <a:r>
              <a:rPr lang="zh-CN" altLang="zh-CN" sz="2400" dirty="0" smtClean="0">
                <a:solidFill>
                  <a:srgbClr val="000000"/>
                </a:solidFill>
                <a:ea typeface="楷体" panose="02010609060101010101" pitchFamily="49" charset="-122"/>
                <a:cs typeface="Times New Roman" panose="02020603050405020304" pitchFamily="18" charset="0"/>
              </a:rPr>
              <a:t>图</a:t>
            </a:r>
            <a:r>
              <a:rPr lang="en-US" altLang="zh-CN" sz="2400" dirty="0" smtClean="0">
                <a:solidFill>
                  <a:srgbClr val="000000"/>
                </a:solidFill>
                <a:cs typeface="Times New Roman" panose="02020603050405020304" pitchFamily="18" charset="0"/>
              </a:rPr>
              <a:t>2                          </a:t>
            </a:r>
            <a:r>
              <a:rPr lang="zh-CN" altLang="zh-CN" sz="2400" dirty="0" smtClean="0">
                <a:solidFill>
                  <a:srgbClr val="000000"/>
                </a:solidFill>
                <a:ea typeface="楷体" panose="02010609060101010101" pitchFamily="49" charset="-122"/>
                <a:cs typeface="Times New Roman" panose="02020603050405020304" pitchFamily="18" charset="0"/>
              </a:rPr>
              <a:t>图</a:t>
            </a:r>
            <a:r>
              <a:rPr lang="en-US" altLang="zh-CN" sz="2400" dirty="0">
                <a:solidFill>
                  <a:srgbClr val="000000"/>
                </a:solidFill>
                <a:cs typeface="Times New Roman" panose="02020603050405020304" pitchFamily="18" charset="0"/>
              </a:rPr>
              <a:t>3</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平行边界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带电粒子在平行边界的匀强磁场中运动时如图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这种情况经常出现带电粒子从磁场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恰好</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飞出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或恰好不飞出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的临界问题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要寻找相关物理量的临界条件，总是先从轨迹入手，临界轨迹有两种情况：一种是与磁场边界端点相交，如图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所示；另一种是与磁场边界相切，如图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7</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1372665" y="3698835"/>
            <a:ext cx="4193248" cy="2044208"/>
          </a:xfrm>
          <a:prstGeom prst="rect">
            <a:avLst/>
          </a:prstGeom>
        </p:spPr>
      </p:pic>
      <p:pic>
        <p:nvPicPr>
          <p:cNvPr id="4" name="图片 3"/>
          <p:cNvPicPr>
            <a:picLocks noChangeAspect="1"/>
          </p:cNvPicPr>
          <p:nvPr/>
        </p:nvPicPr>
        <p:blipFill>
          <a:blip r:embed="rId2">
            <a:clrChange>
              <a:clrFrom>
                <a:srgbClr val="FFFFFF"/>
              </a:clrFrom>
              <a:clrTo>
                <a:srgbClr val="FFFFFF">
                  <a:alpha val="0"/>
                </a:srgbClr>
              </a:clrTo>
            </a:clrChange>
          </a:blip>
          <a:stretch>
            <a:fillRect/>
          </a:stretch>
        </p:blipFill>
        <p:spPr>
          <a:xfrm>
            <a:off x="6455246" y="3050534"/>
            <a:ext cx="4105889" cy="2754730"/>
          </a:xfrm>
          <a:prstGeom prst="rect">
            <a:avLst/>
          </a:prstGeom>
        </p:spPr>
      </p:pic>
      <p:sp>
        <p:nvSpPr>
          <p:cNvPr id="6" name="矩形 5"/>
          <p:cNvSpPr/>
          <p:nvPr/>
        </p:nvSpPr>
        <p:spPr>
          <a:xfrm>
            <a:off x="1778000" y="5767705"/>
            <a:ext cx="9429750" cy="645160"/>
          </a:xfrm>
          <a:prstGeom prst="rect">
            <a:avLst/>
          </a:prstGeom>
        </p:spPr>
        <p:txBody>
          <a:bodyPr wrap="square">
            <a:spAutoFit/>
          </a:bodyPr>
          <a:lstStyle/>
          <a:p>
            <a:pPr>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图</a:t>
            </a:r>
            <a:r>
              <a:rPr lang="en-US" altLang="zh-CN" sz="2400" dirty="0" smtClean="0">
                <a:solidFill>
                  <a:srgbClr val="000000"/>
                </a:solidFill>
                <a:cs typeface="Times New Roman" panose="02020603050405020304" pitchFamily="18" charset="0"/>
              </a:rPr>
              <a:t>4                           </a:t>
            </a:r>
            <a:r>
              <a:rPr lang="zh-CN" altLang="zh-CN" sz="2400" dirty="0" smtClean="0">
                <a:solidFill>
                  <a:srgbClr val="000000"/>
                </a:solidFill>
                <a:ea typeface="楷体" panose="02010609060101010101" pitchFamily="49" charset="-122"/>
                <a:cs typeface="Times New Roman" panose="02020603050405020304" pitchFamily="18" charset="0"/>
              </a:rPr>
              <a:t>图</a:t>
            </a:r>
            <a:r>
              <a:rPr lang="en-US" altLang="zh-CN" sz="2400" dirty="0" smtClean="0">
                <a:solidFill>
                  <a:srgbClr val="000000"/>
                </a:solidFill>
                <a:cs typeface="Times New Roman" panose="02020603050405020304" pitchFamily="18" charset="0"/>
              </a:rPr>
              <a:t>5                             </a:t>
            </a:r>
            <a:r>
              <a:rPr lang="zh-CN" altLang="zh-CN" sz="2400" dirty="0" smtClean="0">
                <a:solidFill>
                  <a:srgbClr val="000000"/>
                </a:solidFill>
                <a:ea typeface="楷体" panose="02010609060101010101" pitchFamily="49" charset="-122"/>
                <a:cs typeface="Times New Roman" panose="02020603050405020304" pitchFamily="18" charset="0"/>
              </a:rPr>
              <a:t>图</a:t>
            </a:r>
            <a:r>
              <a:rPr lang="en-US" altLang="zh-CN" sz="2400" dirty="0" smtClean="0">
                <a:solidFill>
                  <a:srgbClr val="000000"/>
                </a:solidFill>
                <a:cs typeface="Times New Roman" panose="02020603050405020304" pitchFamily="18" charset="0"/>
              </a:rPr>
              <a:t>6                            </a:t>
            </a:r>
            <a:r>
              <a:rPr lang="zh-CN" altLang="zh-CN" sz="2400" dirty="0" smtClean="0">
                <a:solidFill>
                  <a:srgbClr val="000000"/>
                </a:solidFill>
                <a:ea typeface="楷体" panose="02010609060101010101" pitchFamily="49" charset="-122"/>
                <a:cs typeface="Times New Roman" panose="02020603050405020304" pitchFamily="18" charset="0"/>
              </a:rPr>
              <a:t>图</a:t>
            </a:r>
            <a:r>
              <a:rPr lang="en-US" altLang="zh-CN" sz="2400" dirty="0">
                <a:solidFill>
                  <a:srgbClr val="000000"/>
                </a:solidFill>
                <a:cs typeface="Times New Roman" panose="02020603050405020304" pitchFamily="18" charset="0"/>
              </a:rPr>
              <a:t>7</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圆形边界</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8</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所示，在圆形匀强磁场区域内，沿半径射入的粒子一定沿半径射出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所示，在圆形磁场区域内，不沿半径方向射入的粒子，入射速度方向与半径的夹角为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，出射速度方向与半径的夹角也为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，并且入射速度方向与出射速度反向延长线的交点、轨迹圆的圆心、磁场区域圆的圆心都在轨迹圆弧对应弦的垂直平分线上</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stretch>
            <a:fillRect/>
          </a:stretch>
        </p:blipFill>
        <p:spPr>
          <a:xfrm>
            <a:off x="3574926" y="3861048"/>
            <a:ext cx="4536504" cy="2098336"/>
          </a:xfrm>
          <a:prstGeom prst="rect">
            <a:avLst/>
          </a:prstGeom>
        </p:spPr>
      </p:pic>
      <p:sp>
        <p:nvSpPr>
          <p:cNvPr id="5" name="矩形 4"/>
          <p:cNvSpPr/>
          <p:nvPr/>
        </p:nvSpPr>
        <p:spPr>
          <a:xfrm>
            <a:off x="4547903" y="5905265"/>
            <a:ext cx="3111749" cy="646331"/>
          </a:xfrm>
          <a:prstGeom prst="rect">
            <a:avLst/>
          </a:prstGeom>
        </p:spPr>
        <p:txBody>
          <a:bodyPr wrap="none">
            <a:spAutoFit/>
          </a:bodyPr>
          <a:lstStyle/>
          <a:p>
            <a:pPr>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图</a:t>
            </a:r>
            <a:r>
              <a:rPr lang="en-US" altLang="zh-CN" sz="2400" dirty="0" smtClean="0">
                <a:solidFill>
                  <a:srgbClr val="000000"/>
                </a:solidFill>
                <a:cs typeface="Times New Roman" panose="02020603050405020304" pitchFamily="18" charset="0"/>
              </a:rPr>
              <a:t>8                          </a:t>
            </a:r>
            <a:r>
              <a:rPr lang="zh-CN" altLang="zh-CN" sz="2400" dirty="0" smtClean="0">
                <a:solidFill>
                  <a:srgbClr val="000000"/>
                </a:solidFill>
                <a:ea typeface="楷体" panose="02010609060101010101" pitchFamily="49" charset="-122"/>
                <a:cs typeface="Times New Roman" panose="02020603050405020304" pitchFamily="18" charset="0"/>
              </a:rPr>
              <a:t>图</a:t>
            </a:r>
            <a:r>
              <a:rPr lang="en-US" altLang="zh-CN" sz="2400" dirty="0">
                <a:solidFill>
                  <a:srgbClr val="000000"/>
                </a:solidFill>
                <a:cs typeface="Times New Roman" panose="02020603050405020304" pitchFamily="18" charset="0"/>
              </a:rPr>
              <a:t>9</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18127"/>
                <a:ext cx="11485848" cy="3436069"/>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圆形边界磁场粒子的出射问题</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比荷相同的带电粒子，以相同的速率从圆形匀强有界磁场的边界上同一点沿不同方向射入磁场区域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带电粒子在磁场中运动的轨迹半径为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，磁场区域半径为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时，如图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粒子在磁场中的出射位置局限于以入射点为一个端点的一段圆弧上，圆弧上粒子的出射方向各不相同，如图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14:m>
                  <m:oMath xmlns:m="http://schemas.openxmlformats.org/officeDocument/2006/math">
                    <m:groupChr>
                      <m:groupChrPr>
                        <m:chr m:val="⏜"/>
                        <m:pos m:val="top"/>
                        <m:vertJc m:val="bot"/>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groupChr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𝑺𝑨</m:t>
                        </m:r>
                      </m:e>
                    </m:groupChr>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，最远出射点与入射点的连线对应于粒子在磁场中运动的轨迹直径</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对应的磁场的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圆心角</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18127"/>
                <a:ext cx="11485848" cy="3436069"/>
              </a:xfrm>
              <a:blipFill rotWithShape="1">
                <a:blip r:embed="rId1"/>
                <a:stretch>
                  <a:fillRect l="-2" t="-17" r="1" b="1"/>
                </a:stretch>
              </a:blipFill>
            </p:spPr>
            <p:txBody>
              <a:bodyPr/>
              <a:lstStyle/>
              <a:p>
                <a:r>
                  <a:rPr lang="zh-CN" altLang="en-US">
                    <a:noFill/>
                  </a:rPr>
                  <a:t> </a:t>
                </a:r>
              </a:p>
            </p:txBody>
          </p:sp>
        </mc:Fallback>
      </mc:AlternateContent>
      <p:pic>
        <p:nvPicPr>
          <p:cNvPr id="3" name="ca577.jpg" descr="id:2147490593;FounderCES"/>
          <p:cNvPicPr/>
          <p:nvPr/>
        </p:nvPicPr>
        <p:blipFill>
          <a:blip r:embed="rId2"/>
          <a:stretch>
            <a:fillRect/>
          </a:stretch>
        </p:blipFill>
        <p:spPr>
          <a:xfrm>
            <a:off x="5231110" y="4272747"/>
            <a:ext cx="1584176" cy="1701998"/>
          </a:xfrm>
          <a:prstGeom prst="rect">
            <a:avLst/>
          </a:prstGeom>
        </p:spPr>
      </p:pic>
      <p:sp>
        <p:nvSpPr>
          <p:cNvPr id="5" name="矩形 4"/>
          <p:cNvSpPr/>
          <p:nvPr/>
        </p:nvSpPr>
        <p:spPr>
          <a:xfrm>
            <a:off x="5684204" y="5914596"/>
            <a:ext cx="801823" cy="646331"/>
          </a:xfrm>
          <a:prstGeom prst="rect">
            <a:avLst/>
          </a:prstGeom>
        </p:spPr>
        <p:txBody>
          <a:bodyPr wrap="none">
            <a:spAutoFit/>
          </a:bodyPr>
          <a:lstStyle/>
          <a:p>
            <a:pPr algn="ctr">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图</a:t>
            </a:r>
            <a:r>
              <a:rPr lang="en-US" altLang="zh-CN" sz="2400" dirty="0">
                <a:solidFill>
                  <a:srgbClr val="000000"/>
                </a:solidFill>
                <a:cs typeface="Times New Roman" panose="02020603050405020304" pitchFamily="18" charset="0"/>
              </a:rPr>
              <a:t>10</a:t>
            </a:r>
            <a:endParaRPr lang="zh-CN" altLang="zh-CN" sz="1050" dirty="0">
              <a:solidFill>
                <a:srgbClr val="000000"/>
              </a:solidFill>
              <a:cs typeface="Times New Roman" panose="02020603050405020304" pitchFamily="18" charset="0"/>
            </a:endParaRPr>
          </a:p>
        </p:txBody>
      </p:sp>
      <mc:AlternateContent xmlns:mc="http://schemas.openxmlformats.org/markup-compatibility/2006">
        <mc:Choice xmlns:a14="http://schemas.microsoft.com/office/drawing/2010/main" Requires="a14">
          <p:sp>
            <p:nvSpPr>
              <p:cNvPr id="7" name="矩形 6"/>
              <p:cNvSpPr/>
              <p:nvPr/>
            </p:nvSpPr>
            <p:spPr>
              <a:xfrm>
                <a:off x="8580802" y="3583791"/>
                <a:ext cx="2101857" cy="626390"/>
              </a:xfrm>
              <a:prstGeom prst="rect">
                <a:avLst/>
              </a:prstGeom>
            </p:spPr>
            <p:txBody>
              <a:bodyPr wrap="none">
                <a:spAutoFit/>
              </a:bodyPr>
              <a:lstStyle/>
              <a:p>
                <a:r>
                  <a:rPr lang="en-US" altLang="zh-CN" sz="2400" i="1" dirty="0">
                    <a:solidFill>
                      <a:srgbClr val="000000"/>
                    </a:solidFill>
                    <a:cs typeface="Times New Roman" panose="02020603050405020304" pitchFamily="18" charset="0"/>
                  </a:rPr>
                  <a:t>θ</a:t>
                </a:r>
                <a:r>
                  <a:rPr lang="zh-CN" altLang="zh-CN" sz="2400" dirty="0">
                    <a:solidFill>
                      <a:srgbClr val="000000"/>
                    </a:solidFill>
                    <a:cs typeface="Times New Roman" panose="02020603050405020304" pitchFamily="18" charset="0"/>
                  </a:rPr>
                  <a:t>满足</a:t>
                </a:r>
                <a:r>
                  <a:rPr lang="en-US" altLang="zh-CN" sz="2400" dirty="0">
                    <a:solidFill>
                      <a:srgbClr val="000000"/>
                    </a:solidFill>
                    <a:cs typeface="Times New Roman" panose="02020603050405020304" pitchFamily="18" charset="0"/>
                  </a:rPr>
                  <a:t>sin</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𝜽</m:t>
                        </m:r>
                      </m:num>
                      <m:den>
                        <m:r>
                          <a:rPr lang="en-US" altLang="zh-CN" sz="2400" i="1">
                            <a:solidFill>
                              <a:srgbClr val="000000"/>
                            </a:solidFill>
                            <a:latin typeface="Cambria Math" panose="02040503050406030204" pitchFamily="18" charset="0"/>
                            <a:cs typeface="Times New Roman" panose="02020603050405020304" pitchFamily="18" charset="0"/>
                          </a:rPr>
                          <m:t>𝟐</m:t>
                        </m:r>
                      </m:den>
                    </m:f>
                  </m:oMath>
                </a14:m>
                <a:r>
                  <a:rPr lang="zh-CN" altLang="zh-CN" sz="2400" dirty="0">
                    <a:solidFill>
                      <a:srgbClr val="000000"/>
                    </a:solidFill>
                    <a:cs typeface="Times New Roman" panose="02020603050405020304" pitchFamily="18" charset="0"/>
                  </a:rPr>
                  <a:t>＝</a:t>
                </a:r>
                <a14:m>
                  <m:oMath xmlns:m="http://schemas.openxmlformats.org/officeDocument/2006/math">
                    <m:f>
                      <m:fPr>
                        <m:ctrlPr>
                          <a:rPr lang="zh-CN" altLang="zh-CN" sz="24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400" i="1">
                            <a:solidFill>
                              <a:srgbClr val="000000"/>
                            </a:solidFill>
                            <a:latin typeface="Cambria Math" panose="02040503050406030204" pitchFamily="18" charset="0"/>
                            <a:cs typeface="Times New Roman" panose="02020603050405020304" pitchFamily="18" charset="0"/>
                          </a:rPr>
                          <m:t>𝑹</m:t>
                        </m:r>
                      </m:num>
                      <m:den>
                        <m:r>
                          <a:rPr lang="en-US" altLang="zh-CN" sz="2400" i="1">
                            <a:solidFill>
                              <a:srgbClr val="000000"/>
                            </a:solidFill>
                            <a:latin typeface="Cambria Math" panose="02040503050406030204" pitchFamily="18" charset="0"/>
                            <a:cs typeface="Times New Roman" panose="02020603050405020304" pitchFamily="18" charset="0"/>
                          </a:rPr>
                          <m:t>𝒓</m:t>
                        </m:r>
                      </m:den>
                    </m:f>
                  </m:oMath>
                </a14:m>
                <a:r>
                  <a:rPr lang="en-US" altLang="zh-CN" sz="2400" dirty="0">
                    <a:solidFill>
                      <a:srgbClr val="000000"/>
                    </a:solidFill>
                    <a:latin typeface="宋体" panose="02010600030101010101" pitchFamily="2" charset="-122"/>
                    <a:cs typeface="Times New Roman" panose="02020603050405020304" pitchFamily="18" charset="0"/>
                  </a:rPr>
                  <a:t>.</a:t>
                </a:r>
                <a:endParaRPr lang="zh-CN" altLang="en-US" dirty="0"/>
              </a:p>
            </p:txBody>
          </p:sp>
        </mc:Choice>
        <mc:Fallback>
          <p:sp>
            <p:nvSpPr>
              <p:cNvPr id="7" name="矩形 6"/>
              <p:cNvSpPr>
                <a:spLocks noRot="1" noChangeAspect="1" noMove="1" noResize="1" noEditPoints="1" noAdjustHandles="1" noChangeArrowheads="1" noChangeShapeType="1" noTextEdit="1"/>
              </p:cNvSpPr>
              <p:nvPr/>
            </p:nvSpPr>
            <p:spPr>
              <a:xfrm>
                <a:off x="8580802" y="3583791"/>
                <a:ext cx="2101857" cy="626390"/>
              </a:xfrm>
              <a:prstGeom prst="rect">
                <a:avLst/>
              </a:prstGeom>
              <a:blipFill rotWithShape="1">
                <a:blip r:embed="rId3"/>
                <a:stretch>
                  <a:fillRect l="-2" t="-78" r="3" b="21"/>
                </a:stretch>
              </a:blipFill>
            </p:spPr>
            <p:txBody>
              <a:bodyPr/>
              <a:lstStyle/>
              <a:p>
                <a:r>
                  <a:rPr lang="zh-CN" altLang="en-US">
                    <a:noFill/>
                  </a:rPr>
                  <a:t> </a:t>
                </a:r>
              </a:p>
            </p:txBody>
          </p:sp>
        </mc:Fallback>
      </mc:AlternateContent>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488695"/>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时，如图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若带电粒子在磁场中运动的轨迹半径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大于磁场区域半径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，出射点遍布整个磁场区域的边界，不同入射方向的粒子出射位置不同，出射方向不同，从粒子源</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所在直径的端点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出射的粒子在磁场中运动时间最长，对应转过的圆心角</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满足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；出射点关于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所在直线对称的粒子在磁场中运动时间相同</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488695"/>
              </a:xfrm>
              <a:blipFill rotWithShape="1">
                <a:blip r:embed="rId1"/>
                <a:stretch>
                  <a:fillRect l="-2" t="-25" r="1" b="5"/>
                </a:stretch>
              </a:blipFill>
            </p:spPr>
            <p:txBody>
              <a:bodyPr/>
              <a:lstStyle/>
              <a:p>
                <a:r>
                  <a:rPr lang="zh-CN" altLang="en-US">
                    <a:noFill/>
                  </a:rPr>
                  <a:t> </a:t>
                </a:r>
              </a:p>
            </p:txBody>
          </p:sp>
        </mc:Fallback>
      </mc:AlternateContent>
      <p:pic>
        <p:nvPicPr>
          <p:cNvPr id="3" name="ca578.jpg" descr="id:2147490600;FounderCES"/>
          <p:cNvPicPr/>
          <p:nvPr/>
        </p:nvPicPr>
        <p:blipFill>
          <a:blip r:embed="rId2"/>
          <a:stretch>
            <a:fillRect/>
          </a:stretch>
        </p:blipFill>
        <p:spPr>
          <a:xfrm>
            <a:off x="5167674" y="3429000"/>
            <a:ext cx="1872208" cy="2040243"/>
          </a:xfrm>
          <a:prstGeom prst="rect">
            <a:avLst/>
          </a:prstGeom>
        </p:spPr>
      </p:pic>
      <p:sp>
        <p:nvSpPr>
          <p:cNvPr id="5" name="矩形 4"/>
          <p:cNvSpPr/>
          <p:nvPr/>
        </p:nvSpPr>
        <p:spPr>
          <a:xfrm>
            <a:off x="5711363" y="5454030"/>
            <a:ext cx="784830" cy="646331"/>
          </a:xfrm>
          <a:prstGeom prst="rect">
            <a:avLst/>
          </a:prstGeom>
        </p:spPr>
        <p:txBody>
          <a:bodyPr wrap="none">
            <a:spAutoFit/>
          </a:bodyPr>
          <a:lstStyle/>
          <a:p>
            <a:pPr algn="ctr">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图</a:t>
            </a:r>
            <a:r>
              <a:rPr lang="en-US" altLang="zh-CN" sz="2400" dirty="0">
                <a:solidFill>
                  <a:srgbClr val="000000"/>
                </a:solidFill>
                <a:cs typeface="Times New Roman" panose="02020603050405020304" pitchFamily="18" charset="0"/>
              </a:rPr>
              <a:t>11</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422798" y="755451"/>
            <a:ext cx="7253541" cy="689186"/>
          </a:xfrm>
          <a:prstGeom prst="rect">
            <a:avLst/>
          </a:prstGeom>
        </p:spPr>
      </p:pic>
      <p:pic>
        <p:nvPicPr>
          <p:cNvPr id="4" name="知识点1.eps" descr="id:2147489816;FounderCES"/>
          <p:cNvPicPr/>
          <p:nvPr/>
        </p:nvPicPr>
        <p:blipFill>
          <a:blip r:embed="rId2"/>
          <a:stretch>
            <a:fillRect/>
          </a:stretch>
        </p:blipFill>
        <p:spPr>
          <a:xfrm>
            <a:off x="469251" y="1600144"/>
            <a:ext cx="1266939" cy="350171"/>
          </a:xfrm>
          <a:prstGeom prst="rect">
            <a:avLst/>
          </a:prstGeom>
        </p:spPr>
      </p:pic>
      <mc:AlternateContent xmlns:mc="http://schemas.openxmlformats.org/markup-compatibility/2006">
        <mc:Choice xmlns:a14="http://schemas.microsoft.com/office/drawing/2010/main" Requires="a14">
          <p:sp>
            <p:nvSpPr>
              <p:cNvPr id="7" name="内容占位符 6"/>
              <p:cNvSpPr>
                <a:spLocks noGrp="1"/>
              </p:cNvSpPr>
              <p:nvPr>
                <p:ph idx="1"/>
              </p:nvPr>
            </p:nvSpPr>
            <p:spPr>
              <a:xfrm>
                <a:off x="360854" y="1431438"/>
                <a:ext cx="11485848" cy="3970318"/>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带电粒子</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在匀强磁场中的运动</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洛伦兹力的特点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洛伦兹力不改变带电粒子速度的大小，或者说，洛伦兹力对带电粒子不做功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洛伦兹力方向总与带电粒子速度方向垂直，正好起到了</a:t>
                </a:r>
                <a14:m>
                  <m:oMath xmlns:m="http://schemas.openxmlformats.org/officeDocument/2006/math">
                    <m:r>
                      <a:rPr lang="zh-CN" altLang="zh-CN" b="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向心力</m:t>
                    </m:r>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的作用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运动特点</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沿着与磁场垂直的方向射入磁场的带电粒子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重力忽略不计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，在匀强磁场中做</a:t>
                </a:r>
                <a14:m>
                  <m:oMath xmlns:m="http://schemas.openxmlformats.org/officeDocument/2006/math">
                    <m:r>
                      <a:rPr lang="zh-CN" altLang="zh-CN" b="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匀速圆周运动</m:t>
                    </m:r>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7" name="内容占位符 6"/>
              <p:cNvSpPr>
                <a:spLocks noRot="1" noChangeAspect="1" noMove="1" noResize="1" noEditPoints="1" noAdjustHandles="1" noChangeArrowheads="1" noChangeShapeType="1" noTextEdit="1"/>
              </p:cNvSpPr>
              <p:nvPr>
                <p:ph idx="1"/>
              </p:nvPr>
            </p:nvSpPr>
            <p:spPr>
              <a:xfrm>
                <a:off x="360854" y="1431438"/>
                <a:ext cx="11485848" cy="3970318"/>
              </a:xfrm>
              <a:blipFill rotWithShape="1">
                <a:blip r:embed="rId3"/>
                <a:stretch>
                  <a:fillRect l="-2" t="-4" r="1" b="11"/>
                </a:stretch>
              </a:blipFill>
            </p:spPr>
            <p:txBody>
              <a:bodyPr/>
              <a:lstStyle/>
              <a:p>
                <a:r>
                  <a:rPr lang="zh-CN" altLang="en-US">
                    <a:noFill/>
                  </a:rPr>
                  <a:t> </a:t>
                </a:r>
              </a:p>
            </p:txBody>
          </p:sp>
        </mc:Fallback>
      </mc:AlternateContent>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329758"/>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时，如图</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粒子出射位置恰好位于入射点所在直径一侧的半个圆弧上，所有粒子的出射方向都相同，平行于过入射点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的磁场边界的切线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或垂直于磁场的直径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，这种现象称为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磁发散</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过程的逆过程是速度相同的同种带电粒子射入圆形匀强磁场区域时，若粒子在磁场中做圆周运动的半径与磁场区域的半径相等，带电粒子将会聚到同一点，会聚点的位置在与粒子入射方向相垂直的直径的一端，这种现象称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磁聚焦</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ca579.jpg" descr="id:2147490607;FounderCES"/>
          <p:cNvPicPr/>
          <p:nvPr/>
        </p:nvPicPr>
        <p:blipFill>
          <a:blip r:embed="rId1">
            <a:clrChange>
              <a:clrFrom>
                <a:srgbClr val="FFFFFE"/>
              </a:clrFrom>
              <a:clrTo>
                <a:srgbClr val="FFFFFE">
                  <a:alpha val="0"/>
                </a:srgbClr>
              </a:clrTo>
            </a:clrChange>
          </a:blip>
          <a:stretch>
            <a:fillRect/>
          </a:stretch>
        </p:blipFill>
        <p:spPr>
          <a:xfrm>
            <a:off x="4078982" y="4075757"/>
            <a:ext cx="3960440" cy="1729507"/>
          </a:xfrm>
          <a:prstGeom prst="rect">
            <a:avLst/>
          </a:prstGeom>
        </p:spPr>
      </p:pic>
      <p:sp>
        <p:nvSpPr>
          <p:cNvPr id="5" name="矩形 4"/>
          <p:cNvSpPr/>
          <p:nvPr/>
        </p:nvSpPr>
        <p:spPr>
          <a:xfrm>
            <a:off x="5702866" y="5662563"/>
            <a:ext cx="801823" cy="646331"/>
          </a:xfrm>
          <a:prstGeom prst="rect">
            <a:avLst/>
          </a:prstGeom>
        </p:spPr>
        <p:txBody>
          <a:bodyPr wrap="none">
            <a:spAutoFit/>
          </a:bodyPr>
          <a:lstStyle/>
          <a:p>
            <a:pPr algn="ctr">
              <a:lnSpc>
                <a:spcPct val="150000"/>
              </a:lnSpc>
              <a:spcAft>
                <a:spcPts val="0"/>
              </a:spcAft>
            </a:pPr>
            <a:r>
              <a:rPr lang="zh-CN" altLang="zh-CN" sz="2400" dirty="0">
                <a:solidFill>
                  <a:srgbClr val="000000"/>
                </a:solidFill>
                <a:ea typeface="楷体" panose="02010609060101010101" pitchFamily="49" charset="-122"/>
                <a:cs typeface="Times New Roman" panose="02020603050405020304" pitchFamily="18" charset="0"/>
              </a:rPr>
              <a:t>图</a:t>
            </a:r>
            <a:r>
              <a:rPr lang="en-US" altLang="zh-CN" sz="2400" dirty="0">
                <a:solidFill>
                  <a:srgbClr val="000000"/>
                </a:solidFill>
                <a:cs typeface="Times New Roman" panose="02020603050405020304" pitchFamily="18" charset="0"/>
              </a:rPr>
              <a:t>12</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399153"/>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圆筒内存在磁感应强度大小为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的匀强磁场，磁场方向与筒的轴线平行，筒的横截面如图所示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图中直径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的两端分别开有小孔，筒绕其中心轴以角速度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顺时针转动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在该截面内，一带电粒子从小孔</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射入筒内，射入时的运动方向与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角，方向如图所示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当筒转过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时，该粒子恰好从小孔</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飞出筒，不计粒子重力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若粒子在筒内未与筒壁发生碰撞，则带电粒子的比荷为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den>
                    </m:f>
                  </m:oMath>
                </a14:m>
                <a:endParaRPr lang="en-US" altLang="zh-CN" sz="1050" dirty="0" smtClean="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399153"/>
              </a:xfrm>
              <a:blipFill rotWithShape="1">
                <a:blip r:embed="rId1"/>
                <a:stretch>
                  <a:fillRect l="-2" t="-14" r="1" b="11"/>
                </a:stretch>
              </a:blipFill>
            </p:spPr>
            <p:txBody>
              <a:bodyPr/>
              <a:lstStyle/>
              <a:p>
                <a:r>
                  <a:rPr lang="zh-CN" altLang="en-US">
                    <a:noFill/>
                  </a:rPr>
                  <a:t> </a:t>
                </a:r>
              </a:p>
            </p:txBody>
          </p:sp>
        </mc:Fallback>
      </mc:AlternateContent>
      <p:pic>
        <p:nvPicPr>
          <p:cNvPr id="3" name="24典例3.eps" descr="id:2147490040;FounderCES"/>
          <p:cNvPicPr/>
          <p:nvPr/>
        </p:nvPicPr>
        <p:blipFill>
          <a:blip r:embed="rId2"/>
          <a:stretch>
            <a:fillRect/>
          </a:stretch>
        </p:blipFill>
        <p:spPr>
          <a:xfrm>
            <a:off x="478582" y="902819"/>
            <a:ext cx="1080120" cy="348382"/>
          </a:xfrm>
          <a:prstGeom prst="rect">
            <a:avLst/>
          </a:prstGeom>
        </p:spPr>
      </p:pic>
      <p:pic>
        <p:nvPicPr>
          <p:cNvPr id="5" name="24答案.eps" descr="id:2147489956;FounderCES"/>
          <p:cNvPicPr/>
          <p:nvPr/>
        </p:nvPicPr>
        <p:blipFill>
          <a:blip r:embed="rId3"/>
          <a:stretch>
            <a:fillRect/>
          </a:stretch>
        </p:blipFill>
        <p:spPr>
          <a:xfrm>
            <a:off x="497192" y="5342095"/>
            <a:ext cx="826824" cy="295189"/>
          </a:xfrm>
          <a:prstGeom prst="rect">
            <a:avLst/>
          </a:prstGeom>
        </p:spPr>
      </p:pic>
      <p:sp>
        <p:nvSpPr>
          <p:cNvPr id="6" name="矩形 5"/>
          <p:cNvSpPr/>
          <p:nvPr/>
        </p:nvSpPr>
        <p:spPr>
          <a:xfrm>
            <a:off x="1558702" y="5157192"/>
            <a:ext cx="407484" cy="579967"/>
          </a:xfrm>
          <a:prstGeom prst="rect">
            <a:avLst/>
          </a:prstGeom>
        </p:spPr>
        <p:txBody>
          <a:bodyPr wrap="none">
            <a:spAutoFit/>
          </a:bodyPr>
          <a:lstStyle/>
          <a:p>
            <a:pPr algn="just">
              <a:lnSpc>
                <a:spcPct val="150000"/>
              </a:lnSpc>
              <a:spcAft>
                <a:spcPts val="0"/>
              </a:spcAft>
            </a:pPr>
            <a:r>
              <a:rPr lang="en-US" altLang="zh-CN" sz="2400" dirty="0">
                <a:solidFill>
                  <a:srgbClr val="000000"/>
                </a:solidFill>
              </a:rPr>
              <a:t>A</a:t>
            </a:r>
            <a:endParaRPr lang="zh-CN" altLang="zh-CN" sz="1050" dirty="0">
              <a:solidFill>
                <a:srgbClr val="000000"/>
              </a:solidFill>
              <a:cs typeface="Times New Roman" panose="02020603050405020304" pitchFamily="18" charset="0"/>
            </a:endParaRPr>
          </a:p>
        </p:txBody>
      </p:sp>
      <p:pic>
        <p:nvPicPr>
          <p:cNvPr id="7" name="op27.jpg" descr="id:2147490628;FounderCES"/>
          <p:cNvPicPr/>
          <p:nvPr/>
        </p:nvPicPr>
        <p:blipFill>
          <a:blip r:embed="rId4"/>
          <a:stretch>
            <a:fillRect/>
          </a:stretch>
        </p:blipFill>
        <p:spPr>
          <a:xfrm>
            <a:off x="8039422" y="3796638"/>
            <a:ext cx="1512168" cy="269726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解析.eps" descr="id:2147489949;FounderCES"/>
          <p:cNvPicPr/>
          <p:nvPr/>
        </p:nvPicPr>
        <p:blipFill>
          <a:blip r:embed="rId1"/>
          <a:stretch>
            <a:fillRect/>
          </a:stretch>
        </p:blipFill>
        <p:spPr>
          <a:xfrm>
            <a:off x="497192" y="936713"/>
            <a:ext cx="826824" cy="295189"/>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2808718"/>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题意可得粒子在磁场中做匀速圆周运动的轨迹如图所示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由几何关系可知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粒子在磁场中做匀速圆周运动的圆弧所对应的圆心角为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因此粒子在磁场中运动的时间为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𝑻</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𝟏𝟐</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粒子在磁场中运动的时间与筒转过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所用的时间相等</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𝟔</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𝝎</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2808718"/>
              </a:xfrm>
              <a:blipFill rotWithShape="1">
                <a:blip r:embed="rId2"/>
                <a:stretch>
                  <a:fillRect l="-2" t="-22" r="1" b="-2280"/>
                </a:stretch>
              </a:blipFill>
            </p:spPr>
            <p:txBody>
              <a:bodyPr/>
              <a:lstStyle/>
              <a:p>
                <a:r>
                  <a:rPr lang="zh-CN" altLang="en-US">
                    <a:noFill/>
                  </a:rPr>
                  <a:t> </a:t>
                </a:r>
              </a:p>
            </p:txBody>
          </p:sp>
        </mc:Fallback>
      </mc:AlternateContent>
      <p:pic>
        <p:nvPicPr>
          <p:cNvPr id="5" name="op27.jpg" descr="id:2147490628;FounderCES"/>
          <p:cNvPicPr/>
          <p:nvPr/>
        </p:nvPicPr>
        <p:blipFill>
          <a:blip r:embed="rId3"/>
          <a:stretch>
            <a:fillRect/>
          </a:stretch>
        </p:blipFill>
        <p:spPr>
          <a:xfrm>
            <a:off x="5159102" y="3645024"/>
            <a:ext cx="1512168" cy="2697269"/>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983865"/>
              </a:xfrm>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在如图所示的平面内，分界线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将宽度为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的矩形区域分成两部分，一部分充满方向垂直于纸面向外的匀强磁场，另一部分充满方向垂直于纸面向里的匀强磁场，磁感应强度大小均为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与磁场左、右边界垂直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离子源从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处射入速度大小不同的正离子，离子入射方向与磁场方向垂直且与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已知离子比荷为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，不计重力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若离子从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点射出，设出射方向与入射方向的夹角为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，则离子的入射速度大小和对应</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角的可能组合为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770755"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kBL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kBL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4770755" algn="l"/>
                  </a:tabLst>
                </a:pP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kBL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kBL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tabLst>
                    <a:tab pos="4770755" algn="l"/>
                  </a:tabLst>
                </a:pP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983865"/>
              </a:xfrm>
              <a:blipFill rotWithShape="1">
                <a:blip r:embed="rId1"/>
                <a:stretch>
                  <a:fillRect l="-2" t="-13" r="1" b="8"/>
                </a:stretch>
              </a:blipFill>
            </p:spPr>
            <p:txBody>
              <a:bodyPr/>
              <a:lstStyle/>
              <a:p>
                <a:r>
                  <a:rPr lang="zh-CN" altLang="en-US">
                    <a:noFill/>
                  </a:rPr>
                  <a:t> </a:t>
                </a:r>
              </a:p>
            </p:txBody>
          </p:sp>
        </mc:Fallback>
      </mc:AlternateContent>
      <p:pic>
        <p:nvPicPr>
          <p:cNvPr id="3" name="24典例4.eps" descr="id:2147490110;FounderCES"/>
          <p:cNvPicPr/>
          <p:nvPr/>
        </p:nvPicPr>
        <p:blipFill>
          <a:blip r:embed="rId2"/>
          <a:stretch>
            <a:fillRect/>
          </a:stretch>
        </p:blipFill>
        <p:spPr>
          <a:xfrm>
            <a:off x="478582" y="908721"/>
            <a:ext cx="1119048" cy="360938"/>
          </a:xfrm>
          <a:prstGeom prst="rect">
            <a:avLst/>
          </a:prstGeom>
        </p:spPr>
      </p:pic>
      <p:pic>
        <p:nvPicPr>
          <p:cNvPr id="4" name="24答案.eps" descr="id:2147489956;FounderCES"/>
          <p:cNvPicPr/>
          <p:nvPr/>
        </p:nvPicPr>
        <p:blipFill>
          <a:blip r:embed="rId3"/>
          <a:stretch>
            <a:fillRect/>
          </a:stretch>
        </p:blipFill>
        <p:spPr>
          <a:xfrm>
            <a:off x="497192" y="5576781"/>
            <a:ext cx="826824" cy="295189"/>
          </a:xfrm>
          <a:prstGeom prst="rect">
            <a:avLst/>
          </a:prstGeom>
        </p:spPr>
      </p:pic>
      <p:sp>
        <p:nvSpPr>
          <p:cNvPr id="5" name="矩形 4"/>
          <p:cNvSpPr/>
          <p:nvPr/>
        </p:nvSpPr>
        <p:spPr>
          <a:xfrm>
            <a:off x="1604842" y="5373216"/>
            <a:ext cx="612668" cy="579967"/>
          </a:xfrm>
          <a:prstGeom prst="rect">
            <a:avLst/>
          </a:prstGeom>
        </p:spPr>
        <p:txBody>
          <a:bodyPr wrap="none">
            <a:spAutoFit/>
          </a:bodyPr>
          <a:lstStyle/>
          <a:p>
            <a:pPr algn="just">
              <a:lnSpc>
                <a:spcPct val="150000"/>
              </a:lnSpc>
              <a:spcAft>
                <a:spcPts val="0"/>
              </a:spcAft>
            </a:pPr>
            <a:r>
              <a:rPr lang="en-US" altLang="zh-CN" sz="2400" dirty="0">
                <a:solidFill>
                  <a:srgbClr val="000000"/>
                </a:solidFill>
              </a:rPr>
              <a:t>BC</a:t>
            </a:r>
            <a:endParaRPr lang="zh-CN" altLang="zh-CN" sz="1050" dirty="0">
              <a:solidFill>
                <a:srgbClr val="000000"/>
              </a:solidFill>
              <a:cs typeface="Times New Roman" panose="02020603050405020304" pitchFamily="18" charset="0"/>
            </a:endParaRPr>
          </a:p>
        </p:txBody>
      </p:sp>
      <p:pic>
        <p:nvPicPr>
          <p:cNvPr id="6" name="djy473.jpg" descr="id:2147490656;FounderCES"/>
          <p:cNvPicPr/>
          <p:nvPr/>
        </p:nvPicPr>
        <p:blipFill>
          <a:blip r:embed="rId4"/>
          <a:stretch>
            <a:fillRect/>
          </a:stretch>
        </p:blipFill>
        <p:spPr>
          <a:xfrm>
            <a:off x="7890062" y="3717032"/>
            <a:ext cx="2021568" cy="246243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351780"/>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粒子通过下部分磁场直接到达</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轨迹</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如图甲所示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根据几何关系则有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dirty="0" err="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endPar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kBL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根据对称性可知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射</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成</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角斜向上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故出射方向与入射</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夹角为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若粒子通过上、下两部分磁场均</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次</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时到达</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运动轨迹如图乙所示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因为上、下磁场的磁感应强度均为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则根据对称性有</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kBL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此时出射方向与入射方向相同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即出射方向与入射方向的夹角为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351780"/>
              </a:xfrm>
              <a:blipFill rotWithShape="1">
                <a:blip r:embed="rId1"/>
                <a:stretch>
                  <a:fillRect l="-2" t="-12" r="1" b="12"/>
                </a:stretch>
              </a:blipFill>
            </p:spPr>
            <p:txBody>
              <a:bodyPr/>
              <a:lstStyle/>
              <a:p>
                <a:r>
                  <a:rPr lang="zh-CN" altLang="en-US">
                    <a:noFill/>
                  </a:rPr>
                  <a:t> </a:t>
                </a:r>
              </a:p>
            </p:txBody>
          </p:sp>
        </mc:Fallback>
      </mc:AlternateContent>
      <p:pic>
        <p:nvPicPr>
          <p:cNvPr id="3" name="24解析.eps" descr="id:2147489949;FounderCES"/>
          <p:cNvPicPr/>
          <p:nvPr/>
        </p:nvPicPr>
        <p:blipFill>
          <a:blip r:embed="rId2"/>
          <a:stretch>
            <a:fillRect/>
          </a:stretch>
        </p:blipFill>
        <p:spPr>
          <a:xfrm>
            <a:off x="497192" y="945578"/>
            <a:ext cx="826824" cy="295189"/>
          </a:xfrm>
          <a:prstGeom prst="rect">
            <a:avLst/>
          </a:prstGeom>
        </p:spPr>
      </p:pic>
      <p:pic>
        <p:nvPicPr>
          <p:cNvPr id="4" name="djy474.jpg" descr="id:2147490670;FounderCES"/>
          <p:cNvPicPr/>
          <p:nvPr/>
        </p:nvPicPr>
        <p:blipFill>
          <a:blip r:embed="rId3"/>
          <a:stretch>
            <a:fillRect/>
          </a:stretch>
        </p:blipFill>
        <p:spPr>
          <a:xfrm>
            <a:off x="7807006" y="726242"/>
            <a:ext cx="1793473" cy="2513361"/>
          </a:xfrm>
          <a:prstGeom prst="rect">
            <a:avLst/>
          </a:prstGeom>
        </p:spPr>
      </p:pic>
      <p:pic>
        <p:nvPicPr>
          <p:cNvPr id="5" name="djy475.jpg" descr="id:2147490677;FounderCES"/>
          <p:cNvPicPr/>
          <p:nvPr/>
        </p:nvPicPr>
        <p:blipFill>
          <a:blip r:embed="rId4"/>
          <a:stretch>
            <a:fillRect/>
          </a:stretch>
        </p:blipFill>
        <p:spPr>
          <a:xfrm>
            <a:off x="9983638" y="1048222"/>
            <a:ext cx="1800200" cy="2191381"/>
          </a:xfrm>
          <a:prstGeom prst="rect">
            <a:avLst/>
          </a:prstGeom>
        </p:spPr>
      </p:pic>
      <p:sp>
        <p:nvSpPr>
          <p:cNvPr id="7" name="矩形 6"/>
          <p:cNvSpPr/>
          <p:nvPr/>
        </p:nvSpPr>
        <p:spPr>
          <a:xfrm>
            <a:off x="8497488" y="3239603"/>
            <a:ext cx="3070325" cy="646331"/>
          </a:xfrm>
          <a:prstGeom prst="rect">
            <a:avLst/>
          </a:prstGeom>
        </p:spPr>
        <p:txBody>
          <a:bodyPr wrap="square">
            <a:spAutoFit/>
          </a:bodyPr>
          <a:lstStyle/>
          <a:p>
            <a:pPr>
              <a:lnSpc>
                <a:spcPct val="150000"/>
              </a:lnSpc>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甲</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131819"/>
              </a:xfrm>
            </p:spPr>
            <p:txBody>
              <a:bodyPr/>
              <a:lstStyle/>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通过</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以上分析可知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当粒子从下部分磁场射出时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需满足</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𝒒𝑩𝑳</m:t>
                        </m:r>
                      </m:num>
                      <m:den>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r>
                          <a:rPr lang="en-US" altLang="zh-CN" b="1" i="1" smtClean="0">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den>
                    </m:f>
                  </m:oMath>
                </a14:m>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kBL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此时出射方向与入射方向的夹角为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当粒子从上部分磁场射出时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需满足</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𝒒𝑩𝑳</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𝒏𝒎</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𝒏</m:t>
                        </m:r>
                      </m:den>
                    </m:f>
                  </m:oMath>
                </a14:m>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kBL</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楷体" panose="02010609060101010101" pitchFamily="49" charset="-122"/>
                    <a:ea typeface="宋体" panose="02010600030101010101" pitchFamily="2" charset="-122"/>
                    <a:cs typeface="Times New Roman" panose="02020603050405020304" pitchFamily="18" charset="0"/>
                  </a:rPr>
                  <a: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此时出射方向与入射方向的夹角为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131819"/>
              </a:xfrm>
              <a:blipFill rotWithShape="1">
                <a:blip r:embed="rId1"/>
                <a:stretch>
                  <a:fillRect l="-2" t="-20" r="1" b="-223"/>
                </a:stretch>
              </a:blipFill>
            </p:spPr>
            <p:txBody>
              <a:bodyPr/>
              <a:lstStyle/>
              <a:p>
                <a:r>
                  <a:rPr lang="zh-CN" altLang="en-US">
                    <a:noFill/>
                  </a:rPr>
                  <a:t> </a:t>
                </a:r>
              </a:p>
            </p:txBody>
          </p:sp>
        </mc:Fallback>
      </mc:AlternateContent>
      <p:pic>
        <p:nvPicPr>
          <p:cNvPr id="4" name="djy474.jpg" descr="id:2147490670;FounderCES"/>
          <p:cNvPicPr/>
          <p:nvPr/>
        </p:nvPicPr>
        <p:blipFill>
          <a:blip r:embed="rId2"/>
          <a:stretch>
            <a:fillRect/>
          </a:stretch>
        </p:blipFill>
        <p:spPr>
          <a:xfrm>
            <a:off x="3918574" y="3581676"/>
            <a:ext cx="1793473" cy="2513361"/>
          </a:xfrm>
          <a:prstGeom prst="rect">
            <a:avLst/>
          </a:prstGeom>
        </p:spPr>
      </p:pic>
      <p:pic>
        <p:nvPicPr>
          <p:cNvPr id="5" name="djy475.jpg" descr="id:2147490677;FounderCES"/>
          <p:cNvPicPr/>
          <p:nvPr/>
        </p:nvPicPr>
        <p:blipFill>
          <a:blip r:embed="rId3"/>
          <a:stretch>
            <a:fillRect/>
          </a:stretch>
        </p:blipFill>
        <p:spPr>
          <a:xfrm>
            <a:off x="6095206" y="3903656"/>
            <a:ext cx="1800200" cy="2191381"/>
          </a:xfrm>
          <a:prstGeom prst="rect">
            <a:avLst/>
          </a:prstGeom>
        </p:spPr>
      </p:pic>
      <p:sp>
        <p:nvSpPr>
          <p:cNvPr id="6" name="矩形 5"/>
          <p:cNvSpPr/>
          <p:nvPr/>
        </p:nvSpPr>
        <p:spPr>
          <a:xfrm>
            <a:off x="4609056" y="6095037"/>
            <a:ext cx="3070325" cy="646331"/>
          </a:xfrm>
          <a:prstGeom prst="rect">
            <a:avLst/>
          </a:prstGeom>
        </p:spPr>
        <p:txBody>
          <a:bodyPr wrap="square">
            <a:spAutoFit/>
          </a:bodyPr>
          <a:lstStyle/>
          <a:p>
            <a:pPr>
              <a:lnSpc>
                <a:spcPct val="150000"/>
              </a:lnSpc>
              <a:spcAft>
                <a:spcPts val="0"/>
              </a:spcAft>
            </a:pPr>
            <a:r>
              <a:rPr lang="zh-CN" altLang="zh-CN" sz="2400" dirty="0" smtClean="0">
                <a:solidFill>
                  <a:srgbClr val="000000"/>
                </a:solidFill>
                <a:ea typeface="楷体" panose="02010609060101010101" pitchFamily="49" charset="-122"/>
                <a:cs typeface="Times New Roman" panose="02020603050405020304" pitchFamily="18" charset="0"/>
              </a:rPr>
              <a:t>甲</a:t>
            </a:r>
            <a:r>
              <a:rPr lang="en-US" altLang="zh-CN" sz="2400" dirty="0" smtClean="0">
                <a:solidFill>
                  <a:srgbClr val="000000"/>
                </a:solidFill>
                <a:ea typeface="楷体" panose="02010609060101010101" pitchFamily="49" charset="-122"/>
                <a:cs typeface="Times New Roman" panose="02020603050405020304" pitchFamily="18" charset="0"/>
              </a:rPr>
              <a:t>                         </a:t>
            </a:r>
            <a:r>
              <a:rPr lang="zh-CN" altLang="zh-CN" sz="2400" dirty="0" smtClean="0">
                <a:solidFill>
                  <a:srgbClr val="000000"/>
                </a:solidFill>
                <a:ea typeface="楷体" panose="02010609060101010101" pitchFamily="49" charset="-122"/>
                <a:cs typeface="Times New Roman" panose="02020603050405020304" pitchFamily="18" charset="0"/>
              </a:rPr>
              <a:t>乙</a:t>
            </a:r>
            <a:endParaRPr lang="zh-CN" altLang="zh-CN" sz="1050" dirty="0">
              <a:solidFill>
                <a:srgbClr val="000000"/>
              </a:solidFill>
              <a:cs typeface="Times New Roman" panose="02020603050405020304"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bwMode="auto">
          <a:xfrm>
            <a:off x="1821381" y="2959628"/>
            <a:ext cx="908111" cy="609908"/>
          </a:xfrm>
          <a:prstGeom prst="rect">
            <a:avLst/>
          </a:prstGeom>
          <a:solidFill>
            <a:srgbClr val="FFFF00"/>
          </a:solidFill>
          <a:ln w="19050" algn="ctr">
            <a:solidFill>
              <a:srgbClr val="FFFF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5" name="矩形 4"/>
          <p:cNvSpPr/>
          <p:nvPr/>
        </p:nvSpPr>
        <p:spPr bwMode="auto">
          <a:xfrm>
            <a:off x="9479583" y="2082972"/>
            <a:ext cx="864096" cy="609908"/>
          </a:xfrm>
          <a:prstGeom prst="rect">
            <a:avLst/>
          </a:prstGeom>
          <a:solidFill>
            <a:srgbClr val="FFFF00"/>
          </a:solidFill>
          <a:ln w="19050" algn="ctr">
            <a:solidFill>
              <a:srgbClr val="FFFF00"/>
            </a:solidFill>
            <a:miter lim="800000"/>
          </a:ln>
        </p:spPr>
        <p:txBody>
          <a:bodyPr vert="horz" wrap="squar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sp>
        <p:nvSpPr>
          <p:cNvPr id="4" name="矩形 3"/>
          <p:cNvSpPr/>
          <p:nvPr/>
        </p:nvSpPr>
        <p:spPr bwMode="auto">
          <a:xfrm>
            <a:off x="6433427" y="2079930"/>
            <a:ext cx="1483799" cy="609908"/>
          </a:xfrm>
          <a:prstGeom prst="rect">
            <a:avLst/>
          </a:prstGeom>
          <a:solidFill>
            <a:srgbClr val="FFFF00"/>
          </a:solidFill>
          <a:ln w="19050" algn="ctr">
            <a:solidFill>
              <a:srgbClr val="FFFF00"/>
            </a:solidFill>
            <a:miter lim="800000"/>
          </a:ln>
        </p:spPr>
        <p:txBody>
          <a:bodyPr vert="horz" wrap="none" lIns="91440" tIns="45720" rIns="91440" bIns="45720" numCol="1" rtlCol="0" anchor="ctr" anchorCtr="0" compatLnSpc="1">
            <a:spAutoFit/>
          </a:bodyPr>
          <a:lstStyle/>
          <a:p>
            <a:pPr algn="just">
              <a:spcAft>
                <a:spcPts val="0"/>
              </a:spcAft>
            </a:pPr>
            <a:endParaRPr lang="zh-CN" altLang="en-US" sz="2800" kern="100" dirty="0" smtClean="0">
              <a:solidFill>
                <a:srgbClr val="FF0000"/>
              </a:solidFill>
            </a:endParaRPr>
          </a:p>
        </p:txBody>
      </p:sp>
      <p:pic>
        <p:nvPicPr>
          <p:cNvPr id="3" name="知识点2.eps" descr="id:2147489837;FounderCES"/>
          <p:cNvPicPr/>
          <p:nvPr/>
        </p:nvPicPr>
        <p:blipFill>
          <a:blip r:embed="rId1"/>
          <a:stretch>
            <a:fillRect/>
          </a:stretch>
        </p:blipFill>
        <p:spPr>
          <a:xfrm>
            <a:off x="450589" y="918114"/>
            <a:ext cx="1242798" cy="330495"/>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581400"/>
              </a:xfrm>
            </p:spPr>
            <p:txBody>
              <a:bodyPr/>
              <a:lstStyle/>
              <a:p>
                <a:pPr indent="1437005" hangingPunct="0">
                  <a:spcAft>
                    <a:spcPts val="0"/>
                  </a:spcAft>
                </a:pPr>
                <a:r>
                  <a:rPr lang="zh-CN" altLang="zh-CN" b="1" dirty="0">
                    <a:solidFill>
                      <a:srgbClr val="00B050"/>
                    </a:solidFill>
                    <a:latin typeface="Times New Roman" panose="02020603050405020304" pitchFamily="18" charset="0"/>
                    <a:ea typeface="黑体" panose="02010609060101010101" pitchFamily="49" charset="-122"/>
                    <a:cs typeface="Times New Roman" panose="02020603050405020304" pitchFamily="18" charset="0"/>
                  </a:rPr>
                  <a:t>带电粒子在磁场中做圆周运动的半径和周期</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质量为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，电荷量为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，速率为</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的带电粒子，在磁感应强度为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的匀强磁场中做匀速圆周运动，由洛伦兹力提供向心力，即</a:t>
                </a:r>
                <a14:m>
                  <m:oMath xmlns:m="http://schemas.openxmlformats.org/officeDocument/2006/math">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𝒒</m:t>
                    </m:r>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𝑩</m:t>
                    </m:r>
                    <m:r>
                      <a:rPr lang="zh-CN" altLang="zh-CN" b="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𝒎</m:t>
                    </m:r>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p>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，可得半径</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，再由</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num>
                      <m:den>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得周期</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T </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highlight>
                              <a:srgbClr val="FFFF00"/>
                            </a:highlight>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𝒎</m:t>
                        </m:r>
                      </m:num>
                      <m:den>
                        <m:r>
                          <a:rPr lang="en-US" altLang="zh-CN" b="1" i="1">
                            <a:solidFill>
                              <a:srgbClr val="000000"/>
                            </a:solidFill>
                            <a:highlight>
                              <a:srgbClr val="FFFF00"/>
                            </a:highlight>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，由此可知带电粒子在磁场中做匀速圆周运动的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周期</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T </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跟速率</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 </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和半径</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r </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无关</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581400"/>
              </a:xfrm>
              <a:blipFill rotWithShape="1">
                <a:blip r:embed="rId2"/>
                <a:stretch>
                  <a:fillRect l="-2" t="-18" r="1" b="18"/>
                </a:stretch>
              </a:blipFill>
            </p:spPr>
            <p:txBody>
              <a:bodyPr/>
              <a:lstStyle/>
              <a:p>
                <a:r>
                  <a:rPr lang="zh-CN" altLang="en-US">
                    <a:noFill/>
                  </a:rPr>
                  <a:t> </a:t>
                </a:r>
              </a:p>
            </p:txBody>
          </p:sp>
        </mc:Fallback>
      </mc:AlternateContent>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473598" y="778789"/>
            <a:ext cx="7260360" cy="690782"/>
          </a:xfrm>
          <a:prstGeom prst="rect">
            <a:avLst/>
          </a:prstGeom>
          <a:ln>
            <a:noFill/>
          </a:ln>
        </p:spPr>
      </p:pic>
      <p:pic>
        <p:nvPicPr>
          <p:cNvPr id="4" name="要点1.eps" descr="id:2147489886;FounderCES"/>
          <p:cNvPicPr/>
          <p:nvPr/>
        </p:nvPicPr>
        <p:blipFill>
          <a:blip r:embed="rId2"/>
          <a:stretch>
            <a:fillRect/>
          </a:stretch>
        </p:blipFill>
        <p:spPr>
          <a:xfrm>
            <a:off x="474237" y="1531232"/>
            <a:ext cx="1053832" cy="370126"/>
          </a:xfrm>
          <a:prstGeom prst="rect">
            <a:avLst/>
          </a:prstGeom>
        </p:spPr>
      </p:pic>
      <p:sp>
        <p:nvSpPr>
          <p:cNvPr id="2" name="内容占位符 1"/>
          <p:cNvSpPr>
            <a:spLocks noGrp="1"/>
          </p:cNvSpPr>
          <p:nvPr>
            <p:ph idx="1"/>
          </p:nvPr>
        </p:nvSpPr>
        <p:spPr>
          <a:xfrm>
            <a:off x="360854" y="1378640"/>
            <a:ext cx="11485848" cy="2775760"/>
          </a:xfrm>
        </p:spPr>
        <p:txBody>
          <a:bodyPr/>
          <a:lstStyle/>
          <a:p>
            <a:pPr hangingPunct="0">
              <a:spcAft>
                <a:spcPts val="0"/>
              </a:spcAft>
            </a:pPr>
            <a:r>
              <a:rPr lang="en-US" altLang="zh-CN" b="1" dirty="0" smtClean="0">
                <a:solidFill>
                  <a:srgbClr val="1EB26A"/>
                </a:solidFill>
                <a:latin typeface="黑体" panose="02010609060101010101" pitchFamily="49" charset="-122"/>
                <a:ea typeface="宋体" panose="02010600030101010101" pitchFamily="2" charset="-122"/>
                <a:cs typeface="Times New Roman" panose="02020603050405020304" pitchFamily="18" charset="0"/>
              </a:rPr>
              <a:t>       “</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圆心</a:t>
            </a:r>
            <a:r>
              <a:rPr lang="en-US" altLang="zh-CN" b="1" dirty="0">
                <a:solidFill>
                  <a:srgbClr val="1EB26A"/>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半径</a:t>
            </a:r>
            <a:r>
              <a:rPr lang="en-US" altLang="zh-CN" b="1" dirty="0">
                <a:solidFill>
                  <a:srgbClr val="1EB26A"/>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圆心角与时间</a:t>
            </a:r>
            <a:r>
              <a:rPr lang="en-US" altLang="zh-CN" b="1" dirty="0">
                <a:solidFill>
                  <a:srgbClr val="1EB26A"/>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的确定方法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圆心</a:t>
            </a:r>
            <a:r>
              <a:rPr lang="en-US" altLang="zh-CN"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的确定方法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方法一：确定带电粒子运动轨迹上的两个特殊点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一般是射入和射出磁场时的两点</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，过这两点作带电粒子</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速度方向的垂线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这两垂线即为粒子在这两点所受洛伦兹力的方向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，则两垂线的交点就是圆心，如图甲所示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rotWithShape="1">
          <a:blip r:embed="rId3"/>
          <a:srcRect r="53010"/>
          <a:stretch>
            <a:fillRect/>
          </a:stretch>
        </p:blipFill>
        <p:spPr>
          <a:xfrm>
            <a:off x="5303118" y="4221088"/>
            <a:ext cx="1670444" cy="1787732"/>
          </a:xfrm>
          <a:prstGeom prst="rect">
            <a:avLst/>
          </a:prstGeom>
        </p:spPr>
      </p:pic>
      <p:sp>
        <p:nvSpPr>
          <p:cNvPr id="6" name="内容占位符 1"/>
          <p:cNvSpPr txBox="1"/>
          <p:nvPr/>
        </p:nvSpPr>
        <p:spPr bwMode="auto">
          <a:xfrm>
            <a:off x="5919730" y="5921422"/>
            <a:ext cx="407816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67764"/>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方法二：已知粒子轨迹上的两点和其中一点的速度方向时，画出粒子轨迹上的两点连线，作它的中垂线，并画出已知点的速度方向的垂线，则连线的中垂线与速度方向的垂线的交点即为圆心，如图乙所示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rotWithShape="1">
          <a:blip r:embed="rId1"/>
          <a:srcRect l="56717" r="-3306"/>
          <a:stretch>
            <a:fillRect/>
          </a:stretch>
        </p:blipFill>
        <p:spPr>
          <a:xfrm>
            <a:off x="5001588" y="2564904"/>
            <a:ext cx="2204380" cy="2379472"/>
          </a:xfrm>
          <a:prstGeom prst="rect">
            <a:avLst/>
          </a:prstGeom>
        </p:spPr>
      </p:pic>
      <p:sp>
        <p:nvSpPr>
          <p:cNvPr id="5" name="矩形 4"/>
          <p:cNvSpPr/>
          <p:nvPr/>
        </p:nvSpPr>
        <p:spPr>
          <a:xfrm>
            <a:off x="5735166" y="4944376"/>
            <a:ext cx="494046" cy="461665"/>
          </a:xfrm>
          <a:prstGeom prst="rect">
            <a:avLst/>
          </a:prstGeom>
        </p:spPr>
        <p:txBody>
          <a:bodyPr wrap="none">
            <a:spAutoFit/>
          </a:bodyPr>
          <a:lstStyle/>
          <a:p>
            <a:r>
              <a:rPr lang="zh-CN" altLang="zh-CN" sz="2400" dirty="0">
                <a:solidFill>
                  <a:srgbClr val="000000"/>
                </a:solidFill>
                <a:latin typeface="楷体" panose="02010609060101010101" pitchFamily="49" charset="-122"/>
                <a:ea typeface="楷体" panose="02010609060101010101" pitchFamily="49" charset="-122"/>
                <a:cs typeface="Times New Roman" panose="02020603050405020304" pitchFamily="18" charset="0"/>
              </a:rPr>
              <a:t>乙</a:t>
            </a:r>
            <a:endParaRPr lang="zh-CN" altLang="en-US" dirty="0">
              <a:latin typeface="楷体" panose="02010609060101010101" pitchFamily="49" charset="-122"/>
              <a:ea typeface="楷体" panose="02010609060101010101" pitchFamily="49"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757666"/>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半径</a:t>
                </a:r>
                <a:r>
                  <a:rPr lang="en-US" altLang="zh-CN"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的确定方法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方法一：由物理公式求，半径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方法二：由几何方法求，一般由数学知识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勾股定理、三角函数等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计算来确定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圆心角与时间</a:t>
                </a:r>
                <a:r>
                  <a:rPr lang="en-US" altLang="zh-CN" b="1" dirty="0">
                    <a:solidFill>
                      <a:srgbClr val="000000"/>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的确定方法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如图所示，速度的偏向角</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等于圆心角</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圆心角</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弦与速度方向的夹角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弦切角</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倍</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φ</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时间的计算方法</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方法一：由圆心角求，</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𝛂</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方法二：由弧长求，</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𝒔</m:t>
                        </m:r>
                      </m:num>
                      <m:den>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den>
                    </m:f>
                  </m:oMath>
                </a14:m>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757666"/>
              </a:xfrm>
              <a:blipFill rotWithShape="1">
                <a:blip r:embed="rId1"/>
                <a:stretch>
                  <a:fillRect l="-2" t="-11" r="1" b="2"/>
                </a:stretch>
              </a:blipFill>
            </p:spPr>
            <p:txBody>
              <a:bodyPr/>
              <a:lstStyle/>
              <a:p>
                <a:r>
                  <a:rPr lang="zh-CN" altLang="en-US">
                    <a:noFill/>
                  </a:rPr>
                  <a:t> </a:t>
                </a:r>
              </a:p>
            </p:txBody>
          </p:sp>
        </mc:Fallback>
      </mc:AlternateContent>
      <p:pic>
        <p:nvPicPr>
          <p:cNvPr id="3" name="ca478.jpg" descr="id:2147490397;FounderCES"/>
          <p:cNvPicPr/>
          <p:nvPr/>
        </p:nvPicPr>
        <p:blipFill>
          <a:blip r:embed="rId2"/>
          <a:stretch>
            <a:fillRect/>
          </a:stretch>
        </p:blipFill>
        <p:spPr>
          <a:xfrm>
            <a:off x="6103778" y="4149080"/>
            <a:ext cx="2304256" cy="213457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89935;FounderCES"/>
          <p:cNvPicPr/>
          <p:nvPr/>
        </p:nvPicPr>
        <p:blipFill>
          <a:blip r:embed="rId1"/>
          <a:stretch>
            <a:fillRect/>
          </a:stretch>
        </p:blipFill>
        <p:spPr>
          <a:xfrm>
            <a:off x="478582" y="927382"/>
            <a:ext cx="1047040" cy="337713"/>
          </a:xfrm>
          <a:prstGeom prst="rect">
            <a:avLst/>
          </a:prstGeom>
        </p:spPr>
      </p:pic>
      <p:pic>
        <p:nvPicPr>
          <p:cNvPr id="4" name="24答案.eps" descr="id:2147489956;FounderCES"/>
          <p:cNvPicPr/>
          <p:nvPr/>
        </p:nvPicPr>
        <p:blipFill>
          <a:blip r:embed="rId2"/>
          <a:stretch>
            <a:fillRect/>
          </a:stretch>
        </p:blipFill>
        <p:spPr>
          <a:xfrm>
            <a:off x="487861" y="4358833"/>
            <a:ext cx="826824" cy="295189"/>
          </a:xfrm>
          <a:prstGeom prst="rect">
            <a:avLst/>
          </a:prstGeom>
        </p:spPr>
      </p:pic>
      <p:sp>
        <p:nvSpPr>
          <p:cNvPr id="5" name="矩形 4"/>
          <p:cNvSpPr/>
          <p:nvPr/>
        </p:nvSpPr>
        <p:spPr>
          <a:xfrm>
            <a:off x="1549371" y="4263479"/>
            <a:ext cx="389850" cy="461665"/>
          </a:xfrm>
          <a:prstGeom prst="rect">
            <a:avLst/>
          </a:prstGeom>
        </p:spPr>
        <p:txBody>
          <a:bodyPr wrap="none">
            <a:spAutoFit/>
          </a:bodyPr>
          <a:lstStyle/>
          <a:p>
            <a:r>
              <a:rPr lang="en-US" altLang="zh-CN" sz="2400" dirty="0">
                <a:solidFill>
                  <a:srgbClr val="000000"/>
                </a:solidFill>
              </a:rPr>
              <a:t>B</a:t>
            </a:r>
            <a:endParaRPr lang="zh-CN" altLang="en-US" sz="2400" dirty="0"/>
          </a:p>
        </p:txBody>
      </p:sp>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图所示，一个</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粒子从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轴上的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P</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点以速度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沿与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轴成</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的方向射入第一象限内的匀强磁场中，恰好垂直于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y</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点射出第一象限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一个质子从坐标原点</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以速度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沿与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轴成</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的方向射入第一象限，也恰好从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点射出第一象限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9861550" algn="l"/>
              </a:tabLs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B</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tabLst>
                <a:tab pos="5654675" algn="l"/>
                <a:tab pos="9861550" algn="l"/>
              </a:tabLs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D</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6" name="ca479.jpg" descr="id:2147490411;FounderCES"/>
          <p:cNvPicPr/>
          <p:nvPr/>
        </p:nvPicPr>
        <p:blipFill>
          <a:blip r:embed="rId3"/>
          <a:stretch>
            <a:fillRect/>
          </a:stretch>
        </p:blipFill>
        <p:spPr>
          <a:xfrm>
            <a:off x="8543478" y="2636912"/>
            <a:ext cx="2232248" cy="220077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89949;FounderCES"/>
          <p:cNvPicPr/>
          <p:nvPr/>
        </p:nvPicPr>
        <p:blipFill>
          <a:blip r:embed="rId1"/>
          <a:stretch>
            <a:fillRect/>
          </a:stretch>
        </p:blipFill>
        <p:spPr>
          <a:xfrm>
            <a:off x="497192" y="987007"/>
            <a:ext cx="826824" cy="295189"/>
          </a:xfrm>
          <a:prstGeom prst="rect">
            <a:avLst/>
          </a:prstGeom>
        </p:spPr>
      </p:pic>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2631426"/>
              </a:xfrm>
            </p:spPr>
            <p:txBody>
              <a:bodyPr/>
              <a:lstStyle/>
              <a:p>
                <a:pPr algn="dist"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画</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出粒子运动轨迹如图所示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根据几何关系可知</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𝟒</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He</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运动的半径</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满足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质子</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a:solidFill>
                              <a:srgbClr val="000000"/>
                            </a:solidFill>
                            <a:latin typeface="宋体" panose="02010600030101010101" pitchFamily="2" charset="-122"/>
                            <a:ea typeface="宋体" panose="02010600030101010101" pitchFamily="2" charset="-122"/>
                            <a:cs typeface="Times New Roman" panose="02020603050405020304" pitchFamily="18" charset="0"/>
                          </a:rPr>
                          <m:t>(</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p>
                    </m:sSubSup>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H</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运动的半径为</a:t>
                </a:r>
                <a:r>
                  <a:rPr lang="en-US" altLang="zh-CN" b="1" i="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r</a:t>
                </a:r>
                <a:r>
                  <a:rPr lang="en-US" altLang="zh-CN" b="1" u="wavy" baseline="-25000"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u="wavy" dirty="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OA</a:t>
                </a:r>
                <a:r>
                  <a:rPr lang="zh-CN" altLang="zh-CN" b="1" u="wavy" dirty="0" smtClean="0">
                    <a:solidFill>
                      <a:srgbClr val="000000"/>
                    </a:solidFill>
                    <a:uFill>
                      <a:solidFill>
                        <a:srgbClr val="00AEEF"/>
                      </a:solidFill>
                    </a:u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洛伦兹力提供向心力</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dirty="0" err="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m:rPr>
                                <m:nor/>
                              </m:rPr>
                              <a:rPr lang="en-US" altLang="zh-CN" b="1" i="1" dirty="0">
                                <a:solidFill>
                                  <a:srgbClr val="000000"/>
                                </a:solidFill>
                                <a:latin typeface="Book Antiqua" panose="02040602050305030304" pitchFamily="18" charset="0"/>
                                <a:cs typeface="Times New Roman" panose="02020603050405020304" pitchFamily="18" charset="0"/>
                              </a:rPr>
                              <m:t>v</m:t>
                            </m:r>
                            <m:r>
                              <m:rPr>
                                <m:nor/>
                              </m:rPr>
                              <a:rPr lang="zh-CN" altLang="en-US" b="1" dirty="0">
                                <a:latin typeface="Cambria Math" panose="02040503050406030204" pitchFamily="18" charset="0"/>
                              </a:rPr>
                              <m:t> </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𝒓</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r>
                          <m:rPr>
                            <m:nor/>
                          </m:rPr>
                          <a:rPr lang="en-US" altLang="zh-CN" b="1" i="1" dirty="0">
                            <a:solidFill>
                              <a:srgbClr val="000000"/>
                            </a:solidFill>
                            <a:latin typeface="Book Antiqua" panose="02040602050305030304" pitchFamily="18" charset="0"/>
                            <a:cs typeface="Times New Roman" panose="02020603050405020304" pitchFamily="18" charset="0"/>
                          </a:rPr>
                          <m:t>v</m:t>
                        </m:r>
                        <m:r>
                          <m:rPr>
                            <m:nor/>
                          </m:rPr>
                          <a:rPr lang="zh-CN" altLang="en-US" b="1" dirty="0">
                            <a:latin typeface="Cambria Math" panose="02040503050406030204" pitchFamily="18" charset="0"/>
                          </a:rPr>
                          <m:t> </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𝒒𝑩</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cs typeface="Times New Roman" panose="02020603050405020304" pitchFamily="18" charset="0"/>
                              </a:rPr>
                              <m:t>v</m:t>
                            </m:r>
                            <m:r>
                              <m:rPr>
                                <m:nor/>
                              </m:rPr>
                              <a:rPr lang="zh-CN" altLang="en-US" b="1" dirty="0">
                                <a:latin typeface="Cambria Math" panose="020405030504060302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Sub>
                      </m:num>
                      <m:den>
                        <m:sSub>
                          <m:sSub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Pr>
                          <m:e>
                            <m:r>
                              <m:rPr>
                                <m:nor/>
                              </m:rPr>
                              <a:rPr lang="en-US" altLang="zh-CN" b="1" i="1" dirty="0">
                                <a:solidFill>
                                  <a:srgbClr val="000000"/>
                                </a:solidFill>
                                <a:latin typeface="Book Antiqua" panose="02040602050305030304" pitchFamily="18" charset="0"/>
                                <a:cs typeface="Times New Roman" panose="02020603050405020304" pitchFamily="18" charset="0"/>
                              </a:rPr>
                              <m:t>v</m:t>
                            </m:r>
                            <m:r>
                              <m:rPr>
                                <m:nor/>
                              </m:rPr>
                              <a:rPr lang="zh-CN" altLang="en-US" b="1" dirty="0">
                                <a:latin typeface="Cambria Math" panose="02040503050406030204" pitchFamily="18" charset="0"/>
                              </a:rPr>
                              <m:t> </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Sub>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2631426"/>
              </a:xfrm>
              <a:blipFill rotWithShape="1">
                <a:blip r:embed="rId2"/>
                <a:stretch>
                  <a:fillRect l="-2" t="-24" r="1" b="-3572"/>
                </a:stretch>
              </a:blipFill>
            </p:spPr>
            <p:txBody>
              <a:bodyPr/>
              <a:lstStyle/>
              <a:p>
                <a:r>
                  <a:rPr lang="zh-CN" altLang="en-US">
                    <a:noFill/>
                  </a:rPr>
                  <a:t> </a:t>
                </a:r>
              </a:p>
            </p:txBody>
          </p:sp>
        </mc:Fallback>
      </mc:AlternateContent>
      <p:sp>
        <p:nvSpPr>
          <p:cNvPr id="5" name="矩形 4"/>
          <p:cNvSpPr/>
          <p:nvPr/>
        </p:nvSpPr>
        <p:spPr>
          <a:xfrm>
            <a:off x="5326783" y="2142187"/>
            <a:ext cx="6673079" cy="461665"/>
          </a:xfrm>
          <a:prstGeom prst="rect">
            <a:avLst/>
          </a:prstGeom>
        </p:spPr>
        <p:txBody>
          <a:bodyPr wrap="square">
            <a:spAutoFit/>
          </a:bodyPr>
          <a:lstStyle/>
          <a:p>
            <a:r>
              <a:rPr lang="zh-CN" altLang="zh-CN" sz="2400" dirty="0">
                <a:solidFill>
                  <a:srgbClr val="00AEEF"/>
                </a:solidFill>
                <a:ea typeface="楷体" panose="02010609060101010101" pitchFamily="49" charset="-122"/>
                <a:cs typeface="Times New Roman" panose="02020603050405020304" pitchFamily="18" charset="0"/>
              </a:rPr>
              <a:t>由圆心角等于</a:t>
            </a:r>
            <a:r>
              <a:rPr lang="en-US" altLang="zh-CN" sz="2400" dirty="0">
                <a:solidFill>
                  <a:srgbClr val="00AEEF"/>
                </a:solidFill>
              </a:rPr>
              <a:t>2</a:t>
            </a:r>
            <a:r>
              <a:rPr lang="zh-CN" altLang="zh-CN" sz="2400" dirty="0">
                <a:solidFill>
                  <a:srgbClr val="00AEEF"/>
                </a:solidFill>
                <a:ea typeface="楷体" panose="02010609060101010101" pitchFamily="49" charset="-122"/>
                <a:cs typeface="Times New Roman" panose="02020603050405020304" pitchFamily="18" charset="0"/>
              </a:rPr>
              <a:t>倍的弦切角可知</a:t>
            </a:r>
            <a:r>
              <a:rPr lang="zh-CN" altLang="zh-CN" sz="2400" dirty="0">
                <a:solidFill>
                  <a:srgbClr val="00AEEF"/>
                </a:solidFill>
                <a:cs typeface="Times New Roman" panose="02020603050405020304" pitchFamily="18" charset="0"/>
              </a:rPr>
              <a:t>，</a:t>
            </a:r>
            <a:r>
              <a:rPr lang="zh-CN" altLang="zh-CN" sz="2400" dirty="0">
                <a:solidFill>
                  <a:srgbClr val="00AEEF"/>
                </a:solidFill>
                <a:ea typeface="楷体" panose="02010609060101010101" pitchFamily="49" charset="-122"/>
                <a:cs typeface="Times New Roman" panose="02020603050405020304" pitchFamily="18" charset="0"/>
              </a:rPr>
              <a:t>圆心角为</a:t>
            </a:r>
            <a:r>
              <a:rPr lang="en-US" altLang="zh-CN" sz="2400" dirty="0">
                <a:solidFill>
                  <a:srgbClr val="00AEEF"/>
                </a:solidFill>
              </a:rPr>
              <a:t>60</a:t>
            </a:r>
            <a:r>
              <a:rPr lang="en-US" altLang="zh-CN" sz="2400" dirty="0">
                <a:solidFill>
                  <a:srgbClr val="00AEEF"/>
                </a:solidFill>
                <a:latin typeface="宋体" panose="02010600030101010101" pitchFamily="2" charset="-122"/>
                <a:cs typeface="Times New Roman" panose="02020603050405020304" pitchFamily="18" charset="0"/>
              </a:rPr>
              <a:t>°.</a:t>
            </a:r>
            <a:endParaRPr lang="zh-CN" altLang="en-US" dirty="0"/>
          </a:p>
        </p:txBody>
      </p:sp>
      <p:pic>
        <p:nvPicPr>
          <p:cNvPr id="6" name="箭头右.eps" descr="id:2147490425;FounderCES"/>
          <p:cNvPicPr/>
          <p:nvPr/>
        </p:nvPicPr>
        <p:blipFill>
          <a:blip r:embed="rId3"/>
          <a:stretch>
            <a:fillRect/>
          </a:stretch>
        </p:blipFill>
        <p:spPr>
          <a:xfrm rot="1148690">
            <a:off x="4961313" y="1998171"/>
            <a:ext cx="442907" cy="349574"/>
          </a:xfrm>
          <a:prstGeom prst="rect">
            <a:avLst/>
          </a:prstGeom>
        </p:spPr>
      </p:pic>
      <p:pic>
        <p:nvPicPr>
          <p:cNvPr id="7" name="ca480.jpg" descr="id:2147490432;FounderCES"/>
          <p:cNvPicPr/>
          <p:nvPr/>
        </p:nvPicPr>
        <p:blipFill>
          <a:blip r:embed="rId4"/>
          <a:stretch>
            <a:fillRect/>
          </a:stretch>
        </p:blipFill>
        <p:spPr>
          <a:xfrm>
            <a:off x="4367014" y="3481566"/>
            <a:ext cx="3168352" cy="2158536"/>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要点2.eps" descr="id:2147489963;FounderCES"/>
          <p:cNvPicPr/>
          <p:nvPr/>
        </p:nvPicPr>
        <p:blipFill>
          <a:blip r:embed="rId1"/>
          <a:stretch>
            <a:fillRect/>
          </a:stretch>
        </p:blipFill>
        <p:spPr>
          <a:xfrm>
            <a:off x="452918" y="917976"/>
            <a:ext cx="961768" cy="337793"/>
          </a:xfrm>
          <a:prstGeom prst="rect">
            <a:avLst/>
          </a:prstGeom>
        </p:spPr>
      </p:pic>
      <p:sp>
        <p:nvSpPr>
          <p:cNvPr id="2" name="内容占位符 1"/>
          <p:cNvSpPr>
            <a:spLocks noGrp="1"/>
          </p:cNvSpPr>
          <p:nvPr>
            <p:ph idx="1"/>
          </p:nvPr>
        </p:nvSpPr>
        <p:spPr>
          <a:xfrm>
            <a:off x="360854" y="746120"/>
            <a:ext cx="11485848" cy="3900235"/>
          </a:xfrm>
        </p:spPr>
        <p:txBody>
          <a:bodyPr/>
          <a:lstStyle/>
          <a:p>
            <a:pPr hangingPunct="0">
              <a:spcAft>
                <a:spcPts val="0"/>
              </a:spcAft>
            </a:pPr>
            <a:r>
              <a:rPr lang="en-US"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带电粒子在磁场中运动的多解问题</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带电粒子在磁场中运动时，由于带电粒子电性不确定、磁场方向不确定、临界状态不确定和运动的周期性等原因，经常导致相关问题有多个解</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带电粒子电性不确定形成多解</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由于带电粒子所带电性不同，当速度相同时，粒子在磁场中运动轨迹不同，形成多解</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如图甲所示，带电粒子以速度</a:t>
            </a:r>
            <a:r>
              <a:rPr lang="en-US" altLang="zh-CN" b="1" i="1" smtClean="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垂直进入匀强磁场，</a:t>
            </a:r>
            <a:endPar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如粒子带正电荷，其轨迹为</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，如粒子带负电荷，其轨迹为 </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ca481.jpg" descr="id:2147490453;FounderCES"/>
          <p:cNvPicPr/>
          <p:nvPr/>
        </p:nvPicPr>
        <p:blipFill>
          <a:blip r:embed="rId2"/>
          <a:stretch>
            <a:fillRect/>
          </a:stretch>
        </p:blipFill>
        <p:spPr>
          <a:xfrm>
            <a:off x="9047534" y="3717032"/>
            <a:ext cx="2232248" cy="1406675"/>
          </a:xfrm>
          <a:prstGeom prst="rect">
            <a:avLst/>
          </a:prstGeom>
        </p:spPr>
      </p:pic>
      <p:sp>
        <p:nvSpPr>
          <p:cNvPr id="6" name="矩形 5"/>
          <p:cNvSpPr/>
          <p:nvPr/>
        </p:nvSpPr>
        <p:spPr>
          <a:xfrm>
            <a:off x="10158064" y="5127575"/>
            <a:ext cx="494046" cy="461665"/>
          </a:xfrm>
          <a:prstGeom prst="rect">
            <a:avLst/>
          </a:prstGeom>
        </p:spPr>
        <p:txBody>
          <a:bodyPr wrap="none">
            <a:spAutoFit/>
          </a:bodyPr>
          <a:lstStyle/>
          <a:p>
            <a:r>
              <a:rPr lang="zh-CN" altLang="zh-CN" sz="2400" dirty="0">
                <a:solidFill>
                  <a:srgbClr val="000000"/>
                </a:solidFill>
                <a:ea typeface="楷体" panose="02010609060101010101" pitchFamily="49" charset="-122"/>
                <a:cs typeface="Times New Roman" panose="02020603050405020304" pitchFamily="18" charset="0"/>
              </a:rPr>
              <a:t>甲</a:t>
            </a:r>
            <a:endParaRPr lang="zh-CN" altLang="en-US" dirty="0"/>
          </a:p>
        </p:txBody>
      </p:sp>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4663</Words>
  <Application>WPS 演示</Application>
  <PresentationFormat>自定义</PresentationFormat>
  <Paragraphs>148</Paragraphs>
  <Slides>25</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25</vt:i4>
      </vt:variant>
    </vt:vector>
  </HeadingPairs>
  <TitlesOfParts>
    <vt:vector size="37" baseType="lpstr">
      <vt:lpstr>Arial</vt:lpstr>
      <vt:lpstr>宋体</vt:lpstr>
      <vt:lpstr>Wingdings</vt:lpstr>
      <vt:lpstr>Times New Roman</vt:lpstr>
      <vt:lpstr>楷体</vt:lpstr>
      <vt:lpstr>微软雅黑</vt:lpstr>
      <vt:lpstr>黑体</vt:lpstr>
      <vt:lpstr>Cambria Math</vt:lpstr>
      <vt:lpstr>Book Antiqua</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396</cp:revision>
  <dcterms:created xsi:type="dcterms:W3CDTF">2020-11-06T05:24:00Z</dcterms:created>
  <dcterms:modified xsi:type="dcterms:W3CDTF">2025-08-06T03:50:23Z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2052-12.1.0.22215</vt:lpwstr>
  </property>
  <property fmtid="{D5CDD505-2E9C-101B-9397-08002B2CF9AE}" pid="3" name="ICV">
    <vt:lpwstr>5C1BC03CB17946899D964961A845BB7E_12</vt:lpwstr>
  </property>
</Properties>
</file>